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4129EC-349D-4120-A10B-D2C4F714FB30}" v="8" dt="2023-02-02T08:04:29.6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714129EC-349D-4120-A10B-D2C4F714FB30}"/>
    <pc:docChg chg="undo custSel addSld delSld modSld sldOrd">
      <pc:chgData name="Shailee Upadhayay" userId="556280587117f9d7" providerId="LiveId" clId="{714129EC-349D-4120-A10B-D2C4F714FB30}" dt="2023-02-08T15:07:43.851" v="917" actId="2711"/>
      <pc:docMkLst>
        <pc:docMk/>
      </pc:docMkLst>
      <pc:sldChg chg="modSp mod ord">
        <pc:chgData name="Shailee Upadhayay" userId="556280587117f9d7" providerId="LiveId" clId="{714129EC-349D-4120-A10B-D2C4F714FB30}" dt="2023-02-02T06:25:05.602" v="148" actId="14100"/>
        <pc:sldMkLst>
          <pc:docMk/>
          <pc:sldMk cId="3892449522" sldId="258"/>
        </pc:sldMkLst>
        <pc:spChg chg="mod">
          <ac:chgData name="Shailee Upadhayay" userId="556280587117f9d7" providerId="LiveId" clId="{714129EC-349D-4120-A10B-D2C4F714FB30}" dt="2023-02-02T06:25:05.602" v="148" actId="14100"/>
          <ac:spMkLst>
            <pc:docMk/>
            <pc:sldMk cId="3892449522" sldId="258"/>
            <ac:spMk id="2" creationId="{B645C583-64F1-03FA-1895-B374BC0F9596}"/>
          </ac:spMkLst>
        </pc:spChg>
        <pc:spChg chg="mod">
          <ac:chgData name="Shailee Upadhayay" userId="556280587117f9d7" providerId="LiveId" clId="{714129EC-349D-4120-A10B-D2C4F714FB30}" dt="2023-02-02T06:12:27.130" v="13" actId="20577"/>
          <ac:spMkLst>
            <pc:docMk/>
            <pc:sldMk cId="3892449522" sldId="258"/>
            <ac:spMk id="3" creationId="{FCA2CC44-68FF-272F-2C48-9ABAE58F2A6E}"/>
          </ac:spMkLst>
        </pc:spChg>
      </pc:sldChg>
      <pc:sldChg chg="modSp new mod">
        <pc:chgData name="Shailee Upadhayay" userId="556280587117f9d7" providerId="LiveId" clId="{714129EC-349D-4120-A10B-D2C4F714FB30}" dt="2023-02-02T06:24:51.769" v="146" actId="14100"/>
        <pc:sldMkLst>
          <pc:docMk/>
          <pc:sldMk cId="1823000580" sldId="259"/>
        </pc:sldMkLst>
        <pc:spChg chg="mod">
          <ac:chgData name="Shailee Upadhayay" userId="556280587117f9d7" providerId="LiveId" clId="{714129EC-349D-4120-A10B-D2C4F714FB30}" dt="2023-02-02T06:24:51.769" v="146" actId="14100"/>
          <ac:spMkLst>
            <pc:docMk/>
            <pc:sldMk cId="1823000580" sldId="259"/>
            <ac:spMk id="2" creationId="{7A4C148B-B805-41E2-A31D-C25F853C3112}"/>
          </ac:spMkLst>
        </pc:spChg>
        <pc:spChg chg="mod">
          <ac:chgData name="Shailee Upadhayay" userId="556280587117f9d7" providerId="LiveId" clId="{714129EC-349D-4120-A10B-D2C4F714FB30}" dt="2023-02-02T06:21:05.408" v="113" actId="123"/>
          <ac:spMkLst>
            <pc:docMk/>
            <pc:sldMk cId="1823000580" sldId="259"/>
            <ac:spMk id="3" creationId="{F3006035-791A-2A3C-A7A4-3598B456CFE5}"/>
          </ac:spMkLst>
        </pc:spChg>
      </pc:sldChg>
      <pc:sldChg chg="modSp new mod">
        <pc:chgData name="Shailee Upadhayay" userId="556280587117f9d7" providerId="LiveId" clId="{714129EC-349D-4120-A10B-D2C4F714FB30}" dt="2023-02-02T09:36:21.144" v="280" actId="20577"/>
        <pc:sldMkLst>
          <pc:docMk/>
          <pc:sldMk cId="215673220" sldId="260"/>
        </pc:sldMkLst>
        <pc:spChg chg="mod">
          <ac:chgData name="Shailee Upadhayay" userId="556280587117f9d7" providerId="LiveId" clId="{714129EC-349D-4120-A10B-D2C4F714FB30}" dt="2023-02-02T06:22:12.661" v="119"/>
          <ac:spMkLst>
            <pc:docMk/>
            <pc:sldMk cId="215673220" sldId="260"/>
            <ac:spMk id="2" creationId="{7FA7A9B8-7B05-1040-57C6-269B0AD72847}"/>
          </ac:spMkLst>
        </pc:spChg>
        <pc:spChg chg="mod">
          <ac:chgData name="Shailee Upadhayay" userId="556280587117f9d7" providerId="LiveId" clId="{714129EC-349D-4120-A10B-D2C4F714FB30}" dt="2023-02-02T09:36:21.144" v="280" actId="20577"/>
          <ac:spMkLst>
            <pc:docMk/>
            <pc:sldMk cId="215673220" sldId="260"/>
            <ac:spMk id="3" creationId="{91325CEA-ADEC-9DFE-EBDF-222B53E2F775}"/>
          </ac:spMkLst>
        </pc:spChg>
      </pc:sldChg>
      <pc:sldChg chg="modSp new mod">
        <pc:chgData name="Shailee Upadhayay" userId="556280587117f9d7" providerId="LiveId" clId="{714129EC-349D-4120-A10B-D2C4F714FB30}" dt="2023-02-02T07:54:38.630" v="240" actId="255"/>
        <pc:sldMkLst>
          <pc:docMk/>
          <pc:sldMk cId="3647915178" sldId="261"/>
        </pc:sldMkLst>
        <pc:spChg chg="mod">
          <ac:chgData name="Shailee Upadhayay" userId="556280587117f9d7" providerId="LiveId" clId="{714129EC-349D-4120-A10B-D2C4F714FB30}" dt="2023-02-02T07:54:38.630" v="240" actId="255"/>
          <ac:spMkLst>
            <pc:docMk/>
            <pc:sldMk cId="3647915178" sldId="261"/>
            <ac:spMk id="3" creationId="{10E388D5-9922-9A6E-843A-B4F57043D0E1}"/>
          </ac:spMkLst>
        </pc:spChg>
      </pc:sldChg>
      <pc:sldChg chg="modSp new mod">
        <pc:chgData name="Shailee Upadhayay" userId="556280587117f9d7" providerId="LiveId" clId="{714129EC-349D-4120-A10B-D2C4F714FB30}" dt="2023-02-02T07:52:59.628" v="237" actId="255"/>
        <pc:sldMkLst>
          <pc:docMk/>
          <pc:sldMk cId="805937115" sldId="262"/>
        </pc:sldMkLst>
        <pc:spChg chg="mod">
          <ac:chgData name="Shailee Upadhayay" userId="556280587117f9d7" providerId="LiveId" clId="{714129EC-349D-4120-A10B-D2C4F714FB30}" dt="2023-02-02T07:45:28.284" v="207"/>
          <ac:spMkLst>
            <pc:docMk/>
            <pc:sldMk cId="805937115" sldId="262"/>
            <ac:spMk id="2" creationId="{6F46CF9B-2891-A94A-223C-DF8410C69C80}"/>
          </ac:spMkLst>
        </pc:spChg>
        <pc:spChg chg="mod">
          <ac:chgData name="Shailee Upadhayay" userId="556280587117f9d7" providerId="LiveId" clId="{714129EC-349D-4120-A10B-D2C4F714FB30}" dt="2023-02-02T07:52:59.628" v="237" actId="255"/>
          <ac:spMkLst>
            <pc:docMk/>
            <pc:sldMk cId="805937115" sldId="262"/>
            <ac:spMk id="3" creationId="{94D90CE6-7BD9-205A-BEAB-283CAB24051A}"/>
          </ac:spMkLst>
        </pc:spChg>
      </pc:sldChg>
      <pc:sldChg chg="modSp new mod">
        <pc:chgData name="Shailee Upadhayay" userId="556280587117f9d7" providerId="LiveId" clId="{714129EC-349D-4120-A10B-D2C4F714FB30}" dt="2023-02-02T07:54:20.298" v="239" actId="255"/>
        <pc:sldMkLst>
          <pc:docMk/>
          <pc:sldMk cId="2787843074" sldId="263"/>
        </pc:sldMkLst>
        <pc:spChg chg="mod">
          <ac:chgData name="Shailee Upadhayay" userId="556280587117f9d7" providerId="LiveId" clId="{714129EC-349D-4120-A10B-D2C4F714FB30}" dt="2023-02-02T07:54:20.298" v="239" actId="255"/>
          <ac:spMkLst>
            <pc:docMk/>
            <pc:sldMk cId="2787843074" sldId="263"/>
            <ac:spMk id="3" creationId="{5C87F55B-73E8-48F4-7B94-5B3D17187134}"/>
          </ac:spMkLst>
        </pc:spChg>
      </pc:sldChg>
      <pc:sldChg chg="addSp delSp modSp new">
        <pc:chgData name="Shailee Upadhayay" userId="556280587117f9d7" providerId="LiveId" clId="{714129EC-349D-4120-A10B-D2C4F714FB30}" dt="2023-02-02T08:04:29.639" v="248" actId="1076"/>
        <pc:sldMkLst>
          <pc:docMk/>
          <pc:sldMk cId="2428926752" sldId="264"/>
        </pc:sldMkLst>
        <pc:spChg chg="del">
          <ac:chgData name="Shailee Upadhayay" userId="556280587117f9d7" providerId="LiveId" clId="{714129EC-349D-4120-A10B-D2C4F714FB30}" dt="2023-02-02T08:04:00.337" v="242"/>
          <ac:spMkLst>
            <pc:docMk/>
            <pc:sldMk cId="2428926752" sldId="264"/>
            <ac:spMk id="3" creationId="{D410145D-651D-E35D-4A94-CDC16D4D38FD}"/>
          </ac:spMkLst>
        </pc:spChg>
        <pc:picChg chg="add mod">
          <ac:chgData name="Shailee Upadhayay" userId="556280587117f9d7" providerId="LiveId" clId="{714129EC-349D-4120-A10B-D2C4F714FB30}" dt="2023-02-02T08:04:29.639" v="248" actId="1076"/>
          <ac:picMkLst>
            <pc:docMk/>
            <pc:sldMk cId="2428926752" sldId="264"/>
            <ac:picMk id="1026" creationId="{F9AA573F-6EE0-6D4A-A8DD-B98FDE6841C1}"/>
          </ac:picMkLst>
        </pc:picChg>
      </pc:sldChg>
      <pc:sldChg chg="modSp new mod">
        <pc:chgData name="Shailee Upadhayay" userId="556280587117f9d7" providerId="LiveId" clId="{714129EC-349D-4120-A10B-D2C4F714FB30}" dt="2023-02-02T08:19:22.270" v="273" actId="2711"/>
        <pc:sldMkLst>
          <pc:docMk/>
          <pc:sldMk cId="222736734" sldId="265"/>
        </pc:sldMkLst>
        <pc:spChg chg="mod">
          <ac:chgData name="Shailee Upadhayay" userId="556280587117f9d7" providerId="LiveId" clId="{714129EC-349D-4120-A10B-D2C4F714FB30}" dt="2023-02-02T08:19:22.270" v="273" actId="2711"/>
          <ac:spMkLst>
            <pc:docMk/>
            <pc:sldMk cId="222736734" sldId="265"/>
            <ac:spMk id="3" creationId="{813BF2C7-525D-2CFD-187F-778907B0FCDC}"/>
          </ac:spMkLst>
        </pc:spChg>
      </pc:sldChg>
      <pc:sldChg chg="modSp new mod">
        <pc:chgData name="Shailee Upadhayay" userId="556280587117f9d7" providerId="LiveId" clId="{714129EC-349D-4120-A10B-D2C4F714FB30}" dt="2023-02-02T10:38:15.870" v="318" actId="1076"/>
        <pc:sldMkLst>
          <pc:docMk/>
          <pc:sldMk cId="145870837" sldId="266"/>
        </pc:sldMkLst>
        <pc:spChg chg="mod">
          <ac:chgData name="Shailee Upadhayay" userId="556280587117f9d7" providerId="LiveId" clId="{714129EC-349D-4120-A10B-D2C4F714FB30}" dt="2023-02-02T10:38:15.870" v="318" actId="1076"/>
          <ac:spMkLst>
            <pc:docMk/>
            <pc:sldMk cId="145870837" sldId="266"/>
            <ac:spMk id="3" creationId="{08F10581-8347-46BE-F9DC-F5EC8DB8F897}"/>
          </ac:spMkLst>
        </pc:spChg>
      </pc:sldChg>
      <pc:sldChg chg="new del">
        <pc:chgData name="Shailee Upadhayay" userId="556280587117f9d7" providerId="LiveId" clId="{714129EC-349D-4120-A10B-D2C4F714FB30}" dt="2023-02-02T08:12:04.831" v="257" actId="2696"/>
        <pc:sldMkLst>
          <pc:docMk/>
          <pc:sldMk cId="908829698" sldId="266"/>
        </pc:sldMkLst>
      </pc:sldChg>
      <pc:sldChg chg="modSp new del mod">
        <pc:chgData name="Shailee Upadhayay" userId="556280587117f9d7" providerId="LiveId" clId="{714129EC-349D-4120-A10B-D2C4F714FB30}" dt="2023-02-03T08:46:30.228" v="415" actId="2696"/>
        <pc:sldMkLst>
          <pc:docMk/>
          <pc:sldMk cId="732712881" sldId="267"/>
        </pc:sldMkLst>
        <pc:spChg chg="mod">
          <ac:chgData name="Shailee Upadhayay" userId="556280587117f9d7" providerId="LiveId" clId="{714129EC-349D-4120-A10B-D2C4F714FB30}" dt="2023-02-02T10:39:35.402" v="325" actId="255"/>
          <ac:spMkLst>
            <pc:docMk/>
            <pc:sldMk cId="732712881" sldId="267"/>
            <ac:spMk id="2" creationId="{AA3CD05B-1A82-B67C-4390-9A118603FD42}"/>
          </ac:spMkLst>
        </pc:spChg>
        <pc:spChg chg="mod">
          <ac:chgData name="Shailee Upadhayay" userId="556280587117f9d7" providerId="LiveId" clId="{714129EC-349D-4120-A10B-D2C4F714FB30}" dt="2023-02-03T07:56:28.623" v="414" actId="20577"/>
          <ac:spMkLst>
            <pc:docMk/>
            <pc:sldMk cId="732712881" sldId="267"/>
            <ac:spMk id="3" creationId="{57AB92EA-FCC0-F1E7-C9AF-379E6510098B}"/>
          </ac:spMkLst>
        </pc:spChg>
      </pc:sldChg>
      <pc:sldChg chg="modSp new mod">
        <pc:chgData name="Shailee Upadhayay" userId="556280587117f9d7" providerId="LiveId" clId="{714129EC-349D-4120-A10B-D2C4F714FB30}" dt="2023-02-02T10:37:43.768" v="317" actId="123"/>
        <pc:sldMkLst>
          <pc:docMk/>
          <pc:sldMk cId="4164331283" sldId="268"/>
        </pc:sldMkLst>
        <pc:spChg chg="mod">
          <ac:chgData name="Shailee Upadhayay" userId="556280587117f9d7" providerId="LiveId" clId="{714129EC-349D-4120-A10B-D2C4F714FB30}" dt="2023-02-02T10:34:49.295" v="310" actId="255"/>
          <ac:spMkLst>
            <pc:docMk/>
            <pc:sldMk cId="4164331283" sldId="268"/>
            <ac:spMk id="2" creationId="{041E1499-5396-D6ED-67A6-DBADE660D70F}"/>
          </ac:spMkLst>
        </pc:spChg>
        <pc:spChg chg="mod">
          <ac:chgData name="Shailee Upadhayay" userId="556280587117f9d7" providerId="LiveId" clId="{714129EC-349D-4120-A10B-D2C4F714FB30}" dt="2023-02-02T10:37:43.768" v="317" actId="123"/>
          <ac:spMkLst>
            <pc:docMk/>
            <pc:sldMk cId="4164331283" sldId="268"/>
            <ac:spMk id="3" creationId="{E9B9AAE0-5E92-A817-8E46-3EFCF851EB20}"/>
          </ac:spMkLst>
        </pc:spChg>
      </pc:sldChg>
      <pc:sldChg chg="modSp new mod">
        <pc:chgData name="Shailee Upadhayay" userId="556280587117f9d7" providerId="LiveId" clId="{714129EC-349D-4120-A10B-D2C4F714FB30}" dt="2023-02-07T05:15:30.949" v="900" actId="20577"/>
        <pc:sldMkLst>
          <pc:docMk/>
          <pc:sldMk cId="849300836" sldId="269"/>
        </pc:sldMkLst>
        <pc:spChg chg="mod">
          <ac:chgData name="Shailee Upadhayay" userId="556280587117f9d7" providerId="LiveId" clId="{714129EC-349D-4120-A10B-D2C4F714FB30}" dt="2023-02-07T05:06:25.572" v="424" actId="122"/>
          <ac:spMkLst>
            <pc:docMk/>
            <pc:sldMk cId="849300836" sldId="269"/>
            <ac:spMk id="2" creationId="{980EAA98-06ED-0FAC-AE77-3D1D15BC6976}"/>
          </ac:spMkLst>
        </pc:spChg>
        <pc:spChg chg="mod">
          <ac:chgData name="Shailee Upadhayay" userId="556280587117f9d7" providerId="LiveId" clId="{714129EC-349D-4120-A10B-D2C4F714FB30}" dt="2023-02-07T05:15:30.949" v="900" actId="20577"/>
          <ac:spMkLst>
            <pc:docMk/>
            <pc:sldMk cId="849300836" sldId="269"/>
            <ac:spMk id="3" creationId="{2F7B1369-BB3E-D6E7-72F7-5E545B4BBFC7}"/>
          </ac:spMkLst>
        </pc:spChg>
      </pc:sldChg>
      <pc:sldChg chg="modSp new mod">
        <pc:chgData name="Shailee Upadhayay" userId="556280587117f9d7" providerId="LiveId" clId="{714129EC-349D-4120-A10B-D2C4F714FB30}" dt="2023-02-08T15:07:43.851" v="917" actId="2711"/>
        <pc:sldMkLst>
          <pc:docMk/>
          <pc:sldMk cId="4141421811" sldId="270"/>
        </pc:sldMkLst>
        <pc:spChg chg="mod">
          <ac:chgData name="Shailee Upadhayay" userId="556280587117f9d7" providerId="LiveId" clId="{714129EC-349D-4120-A10B-D2C4F714FB30}" dt="2023-02-08T15:07:43.851" v="917" actId="2711"/>
          <ac:spMkLst>
            <pc:docMk/>
            <pc:sldMk cId="4141421811" sldId="270"/>
            <ac:spMk id="3" creationId="{B4184A5C-99A1-0686-82F4-3C8C5586C5F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799729-D471-4FE4-B39B-B17709181E44}" type="datetimeFigureOut">
              <a:rPr lang="en-IN" smtClean="0"/>
              <a:t>08-02-2023</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C9AF12F0-576B-4E40-A96A-488E34819AF2}"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5794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799729-D471-4FE4-B39B-B17709181E44}" type="datetimeFigureOut">
              <a:rPr lang="en-IN" smtClean="0"/>
              <a:t>08-02-2023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9AF12F0-576B-4E40-A96A-488E34819AF2}"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43785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799729-D471-4FE4-B39B-B17709181E44}" type="datetimeFigureOut">
              <a:rPr lang="en-IN" smtClean="0"/>
              <a:t>08-02-2023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9AF12F0-576B-4E40-A96A-488E34819AF2}"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8261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799729-D471-4FE4-B39B-B17709181E44}" type="datetimeFigureOut">
              <a:rPr lang="en-IN" smtClean="0"/>
              <a:t>08-02-2023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9AF12F0-576B-4E40-A96A-488E34819AF2}"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5619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799729-D471-4FE4-B39B-B17709181E44}" type="datetimeFigureOut">
              <a:rPr lang="en-IN" smtClean="0"/>
              <a:t>08-02-2023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9AF12F0-576B-4E40-A96A-488E34819AF2}"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6345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799729-D471-4FE4-B39B-B17709181E44}" type="datetimeFigureOut">
              <a:rPr lang="en-IN" smtClean="0"/>
              <a:t>08-02-2023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9AF12F0-576B-4E40-A96A-488E34819AF2}"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46450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799729-D471-4FE4-B39B-B17709181E44}" type="datetimeFigureOut">
              <a:rPr lang="en-IN" smtClean="0"/>
              <a:t>08-02-2023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9AF12F0-576B-4E40-A96A-488E34819AF2}"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91283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799729-D471-4FE4-B39B-B17709181E44}" type="datetimeFigureOut">
              <a:rPr lang="en-IN" smtClean="0"/>
              <a:t>08-02-2023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9AF12F0-576B-4E40-A96A-488E34819AF2}"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29563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799729-D471-4FE4-B39B-B17709181E44}" type="datetimeFigureOut">
              <a:rPr lang="en-IN" smtClean="0"/>
              <a:t>08-02-2023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9AF12F0-576B-4E40-A96A-488E34819AF2}" type="slidenum">
              <a:rPr lang="en-IN" smtClean="0"/>
              <a:t>‹#›</a:t>
            </a:fld>
            <a:endParaRPr lang="en-IN"/>
          </a:p>
        </p:txBody>
      </p:sp>
    </p:spTree>
    <p:extLst>
      <p:ext uri="{BB962C8B-B14F-4D97-AF65-F5344CB8AC3E}">
        <p14:creationId xmlns:p14="http://schemas.microsoft.com/office/powerpoint/2010/main" val="3777218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799729-D471-4FE4-B39B-B17709181E44}" type="datetimeFigureOut">
              <a:rPr lang="en-IN" smtClean="0"/>
              <a:t>08-02-2023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9AF12F0-576B-4E40-A96A-488E34819AF2}"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1108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D799729-D471-4FE4-B39B-B17709181E44}" type="datetimeFigureOut">
              <a:rPr lang="en-IN" smtClean="0"/>
              <a:t>08-02-2023</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C9AF12F0-576B-4E40-A96A-488E34819AF2}"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7342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D799729-D471-4FE4-B39B-B17709181E44}" type="datetimeFigureOut">
              <a:rPr lang="en-IN" smtClean="0"/>
              <a:t>08-02-2023</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9AF12F0-576B-4E40-A96A-488E34819AF2}"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6445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DD0C-55BB-6716-8D99-13CD9B62AC92}"/>
              </a:ext>
            </a:extLst>
          </p:cNvPr>
          <p:cNvSpPr>
            <a:spLocks noGrp="1"/>
          </p:cNvSpPr>
          <p:nvPr>
            <p:ph type="ctrTitle"/>
          </p:nvPr>
        </p:nvSpPr>
        <p:spPr>
          <a:xfrm>
            <a:off x="1586205" y="802298"/>
            <a:ext cx="9468648" cy="1959563"/>
          </a:xfrm>
        </p:spPr>
        <p:txBody>
          <a:bodyPr>
            <a:normAutofit fontScale="90000"/>
          </a:bodyPr>
          <a:lstStyle/>
          <a:p>
            <a:pPr algn="ctr"/>
            <a:br>
              <a:rPr lang="en-US" sz="6600" b="1" dirty="0">
                <a:effectLst/>
                <a:latin typeface="Times New Roman" panose="02020603050405020304" pitchFamily="18" charset="0"/>
                <a:ea typeface="Times New Roman" panose="02020603050405020304" pitchFamily="18" charset="0"/>
              </a:rPr>
            </a:br>
            <a:br>
              <a:rPr lang="en-US" sz="6600" b="1" dirty="0">
                <a:effectLst/>
                <a:latin typeface="Times New Roman" panose="02020603050405020304" pitchFamily="18" charset="0"/>
                <a:ea typeface="Times New Roman" panose="02020603050405020304" pitchFamily="18" charset="0"/>
              </a:rPr>
            </a:br>
            <a:br>
              <a:rPr lang="en-US" sz="6600" b="1" dirty="0">
                <a:effectLst/>
                <a:latin typeface="Times New Roman" panose="02020603050405020304" pitchFamily="18" charset="0"/>
                <a:ea typeface="Times New Roman" panose="02020603050405020304" pitchFamily="18" charset="0"/>
              </a:rPr>
            </a:br>
            <a:br>
              <a:rPr lang="en-US" sz="6600" b="1" dirty="0">
                <a:effectLst/>
                <a:latin typeface="Times New Roman" panose="02020603050405020304" pitchFamily="18" charset="0"/>
                <a:ea typeface="Times New Roman" panose="02020603050405020304" pitchFamily="18" charset="0"/>
              </a:rPr>
            </a:br>
            <a:r>
              <a:rPr lang="en-US" sz="6600" b="1" dirty="0">
                <a:effectLst/>
                <a:latin typeface="Stencil" panose="040409050D0802020404" pitchFamily="82" charset="0"/>
                <a:ea typeface="Times New Roman" panose="02020603050405020304" pitchFamily="18" charset="0"/>
              </a:rPr>
              <a:t>CAPITAL BUDGETING</a:t>
            </a:r>
            <a:br>
              <a:rPr lang="en-IN" sz="6600" dirty="0">
                <a:effectLst/>
                <a:latin typeface="Calibri" panose="020F0502020204030204" pitchFamily="34" charset="0"/>
                <a:ea typeface="Calibri" panose="020F0502020204030204" pitchFamily="34" charset="0"/>
              </a:rPr>
            </a:br>
            <a:endParaRPr lang="en-IN" dirty="0"/>
          </a:p>
        </p:txBody>
      </p:sp>
      <p:sp>
        <p:nvSpPr>
          <p:cNvPr id="3" name="Subtitle 2">
            <a:extLst>
              <a:ext uri="{FF2B5EF4-FFF2-40B4-BE49-F238E27FC236}">
                <a16:creationId xmlns:a16="http://schemas.microsoft.com/office/drawing/2014/main" id="{7D3998DA-C1CE-263B-411F-A42B2C1D5703}"/>
              </a:ext>
            </a:extLst>
          </p:cNvPr>
          <p:cNvSpPr>
            <a:spLocks noGrp="1"/>
          </p:cNvSpPr>
          <p:nvPr>
            <p:ph type="subTitle" idx="1"/>
          </p:nvPr>
        </p:nvSpPr>
        <p:spPr>
          <a:xfrm>
            <a:off x="1586204" y="2276669"/>
            <a:ext cx="9666514" cy="3779032"/>
          </a:xfrm>
        </p:spPr>
        <p:txBody>
          <a:bodyPr>
            <a:noAutofit/>
          </a:bodyPr>
          <a:lstStyle/>
          <a:p>
            <a:pPr algn="just">
              <a:lnSpc>
                <a:spcPct val="107000"/>
              </a:lnSpc>
              <a:spcAft>
                <a:spcPts val="800"/>
              </a:spcAft>
            </a:pPr>
            <a:r>
              <a:rPr lang="en-US" sz="1600" dirty="0">
                <a:effectLst/>
                <a:latin typeface="Bahnschrift" panose="020B0502040204020203" pitchFamily="34" charset="0"/>
                <a:ea typeface="Times New Roman" panose="02020603050405020304" pitchFamily="18" charset="0"/>
              </a:rPr>
              <a:t>Financing and investment of funds are two crucial financial functions. The investment of funds also termed as capital budgeting. It requires a number of decisions to be taken in a situation, in which funds are invested and benefits are expected over a long period.</a:t>
            </a:r>
            <a:endParaRPr lang="en-IN" sz="1600" dirty="0">
              <a:effectLst/>
              <a:latin typeface="Bahnschrift" panose="020B0502040204020203" pitchFamily="34" charset="0"/>
              <a:ea typeface="Calibri" panose="020F0502020204030204" pitchFamily="34" charset="0"/>
            </a:endParaRPr>
          </a:p>
          <a:p>
            <a:pPr algn="just">
              <a:lnSpc>
                <a:spcPct val="107000"/>
              </a:lnSpc>
              <a:spcAft>
                <a:spcPts val="800"/>
              </a:spcAft>
            </a:pPr>
            <a:r>
              <a:rPr lang="en-US" sz="1600" dirty="0">
                <a:effectLst/>
                <a:latin typeface="Bahnschrift" panose="020B0502040204020203" pitchFamily="34" charset="0"/>
                <a:ea typeface="Times New Roman" panose="02020603050405020304" pitchFamily="18" charset="0"/>
              </a:rPr>
              <a:t>Capital budgeting means planning for capital assets. The capital budgeting decision means a decision as to whether or not money should be invested in long-term projects such as the setting up of a factory or installing a machinery or creating additional capacities to manufacture a part, which at present may be purchased from outside. It includes a financial analysis of the various proposals regarding capital expenditure to evaluate their impact on financial condition of the company and to choose the best out of the various alternatives.</a:t>
            </a:r>
            <a:endParaRPr lang="en-IN" sz="1600" dirty="0">
              <a:effectLst/>
              <a:latin typeface="Bahnschrift" panose="020B0502040204020203" pitchFamily="34" charset="0"/>
              <a:ea typeface="Calibri" panose="020F0502020204030204" pitchFamily="34" charset="0"/>
            </a:endParaRPr>
          </a:p>
          <a:p>
            <a:endParaRPr lang="en-IN" sz="1600" dirty="0">
              <a:latin typeface="Bahnschrift" panose="020B0502040204020203" pitchFamily="34" charset="0"/>
            </a:endParaRPr>
          </a:p>
        </p:txBody>
      </p:sp>
    </p:spTree>
    <p:extLst>
      <p:ext uri="{BB962C8B-B14F-4D97-AF65-F5344CB8AC3E}">
        <p14:creationId xmlns:p14="http://schemas.microsoft.com/office/powerpoint/2010/main" val="2457385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77658-9945-536F-A7B8-3B3A06E9BC1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13BF2C7-525D-2CFD-187F-778907B0FCDC}"/>
              </a:ext>
            </a:extLst>
          </p:cNvPr>
          <p:cNvSpPr>
            <a:spLocks noGrp="1"/>
          </p:cNvSpPr>
          <p:nvPr>
            <p:ph idx="1"/>
          </p:nvPr>
        </p:nvSpPr>
        <p:spPr/>
        <p:txBody>
          <a:bodyPr/>
          <a:lstStyle/>
          <a:p>
            <a:pPr algn="just">
              <a:lnSpc>
                <a:spcPct val="107000"/>
              </a:lnSpc>
              <a:spcAft>
                <a:spcPts val="800"/>
              </a:spcAft>
              <a:buFont typeface="Wingdings" panose="05000000000000000000" pitchFamily="2" charset="2"/>
              <a:buChar char="q"/>
            </a:pPr>
            <a:r>
              <a:rPr lang="en-US" sz="2400" b="1" dirty="0">
                <a:effectLst/>
                <a:latin typeface="Algerian" panose="04020705040A02060702" pitchFamily="82" charset="0"/>
                <a:ea typeface="Times New Roman" panose="02020603050405020304" pitchFamily="18" charset="0"/>
              </a:rPr>
              <a:t>Conventional or Traditional Techniques of Capital Budgeting</a:t>
            </a:r>
            <a:endParaRPr lang="en-IN" sz="2400" dirty="0">
              <a:effectLst/>
              <a:latin typeface="Algerian" panose="04020705040A02060702" pitchFamily="82" charset="0"/>
              <a:ea typeface="Calibri" panose="020F0502020204030204" pitchFamily="34" charset="0"/>
            </a:endParaRPr>
          </a:p>
          <a:p>
            <a:pPr marL="0" indent="0" algn="just">
              <a:lnSpc>
                <a:spcPct val="107000"/>
              </a:lnSpc>
              <a:spcAft>
                <a:spcPts val="800"/>
              </a:spcAft>
              <a:buNone/>
            </a:pPr>
            <a:r>
              <a:rPr lang="en-US" sz="1800" b="1" dirty="0">
                <a:effectLst/>
                <a:latin typeface="Arial Black" panose="020B0A04020102020204" pitchFamily="34" charset="0"/>
                <a:ea typeface="Times New Roman" panose="02020603050405020304" pitchFamily="18" charset="0"/>
              </a:rPr>
              <a:t>Payback Period</a:t>
            </a:r>
            <a:endParaRPr lang="en-IN" sz="1800" dirty="0">
              <a:effectLst/>
              <a:latin typeface="Arial Black" panose="020B0A04020102020204" pitchFamily="34" charset="0"/>
              <a:ea typeface="Calibri" panose="020F0502020204030204" pitchFamily="34" charset="0"/>
            </a:endParaRPr>
          </a:p>
          <a:p>
            <a:pPr marL="0" indent="0" algn="just">
              <a:lnSpc>
                <a:spcPct val="107000"/>
              </a:lnSpc>
              <a:spcAft>
                <a:spcPts val="800"/>
              </a:spcAft>
              <a:buNone/>
            </a:pPr>
            <a:r>
              <a:rPr lang="en-US" sz="1800" dirty="0">
                <a:effectLst/>
                <a:latin typeface="Times New Roman" panose="02020603050405020304" pitchFamily="18" charset="0"/>
                <a:ea typeface="Times New Roman" panose="02020603050405020304" pitchFamily="18" charset="0"/>
              </a:rPr>
              <a:t>Payback period represents the time period required for complete recovery of the initial investment in the project. It is the period within which the total cash inflows from the project equals to the cost of project. The lower the payback, the better it is, since initial investment is recouped faster.</a:t>
            </a:r>
            <a:endParaRPr lang="en-IN" sz="1800" dirty="0">
              <a:effectLst/>
              <a:latin typeface="Calibri" panose="020F0502020204030204" pitchFamily="34" charset="0"/>
              <a:ea typeface="Calibri" panose="020F0502020204030204" pitchFamily="34" charset="0"/>
            </a:endParaRPr>
          </a:p>
          <a:p>
            <a:pPr marL="0" indent="0">
              <a:buNone/>
            </a:pPr>
            <a:endParaRPr lang="en-IN" dirty="0"/>
          </a:p>
        </p:txBody>
      </p:sp>
    </p:spTree>
    <p:extLst>
      <p:ext uri="{BB962C8B-B14F-4D97-AF65-F5344CB8AC3E}">
        <p14:creationId xmlns:p14="http://schemas.microsoft.com/office/powerpoint/2010/main" val="222736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A3677-0206-B94E-83C4-D67D1C30580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8F10581-8347-46BE-F9DC-F5EC8DB8F897}"/>
              </a:ext>
            </a:extLst>
          </p:cNvPr>
          <p:cNvSpPr>
            <a:spLocks noGrp="1"/>
          </p:cNvSpPr>
          <p:nvPr>
            <p:ph idx="1"/>
          </p:nvPr>
        </p:nvSpPr>
        <p:spPr>
          <a:xfrm>
            <a:off x="1451579" y="438538"/>
            <a:ext cx="9603275" cy="4990485"/>
          </a:xfrm>
        </p:spPr>
        <p:txBody>
          <a:bodyPr>
            <a:noAutofit/>
          </a:bodyPr>
          <a:lstStyle/>
          <a:p>
            <a:pPr marL="0" indent="0" algn="just">
              <a:lnSpc>
                <a:spcPct val="107000"/>
              </a:lnSpc>
              <a:spcAft>
                <a:spcPts val="800"/>
              </a:spcAft>
              <a:buNone/>
            </a:pPr>
            <a:r>
              <a:rPr lang="en-US" sz="2800" b="1" dirty="0">
                <a:effectLst/>
                <a:latin typeface="Arial Black" panose="020B0A04020102020204" pitchFamily="34" charset="0"/>
                <a:ea typeface="Times New Roman" panose="02020603050405020304" pitchFamily="18" charset="0"/>
              </a:rPr>
              <a:t>Computation of Simple Payback Period </a:t>
            </a:r>
            <a:endParaRPr lang="en-IN" sz="2800" dirty="0">
              <a:effectLst/>
              <a:latin typeface="Arial Black" panose="020B0A04020102020204" pitchFamily="34" charset="0"/>
              <a:ea typeface="Calibri" panose="020F0502020204030204" pitchFamily="34" charset="0"/>
            </a:endParaRPr>
          </a:p>
          <a:p>
            <a:pPr marL="342900" lvl="0" indent="-342900" algn="just">
              <a:lnSpc>
                <a:spcPct val="107000"/>
              </a:lnSpc>
              <a:spcAft>
                <a:spcPts val="800"/>
              </a:spcAft>
              <a:buFont typeface="Arial" panose="020B0604020202020204" pitchFamily="34" charset="0"/>
              <a:buChar char="●"/>
            </a:pPr>
            <a:r>
              <a:rPr lang="en-US" sz="2400" dirty="0">
                <a:solidFill>
                  <a:srgbClr val="000000"/>
                </a:solidFill>
                <a:effectLst/>
                <a:latin typeface="Times New Roman" panose="02020603050405020304" pitchFamily="18" charset="0"/>
                <a:ea typeface="Times New Roman" panose="02020603050405020304" pitchFamily="18" charset="0"/>
                <a:cs typeface="Noto Sans Symbols"/>
              </a:rPr>
              <a:t>Determine the total outflow of the project (Initial Investment).</a:t>
            </a:r>
            <a:endParaRPr lang="en-IN" sz="24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2400" dirty="0">
                <a:solidFill>
                  <a:srgbClr val="000000"/>
                </a:solidFill>
                <a:effectLst/>
                <a:latin typeface="Times New Roman" panose="02020603050405020304" pitchFamily="18" charset="0"/>
                <a:ea typeface="Times New Roman" panose="02020603050405020304" pitchFamily="18" charset="0"/>
                <a:cs typeface="Noto Sans Symbols"/>
              </a:rPr>
              <a:t>Determine the Cash Inflow After Taxes (CFAT) for each year.</a:t>
            </a:r>
            <a:endParaRPr lang="en-IN" sz="24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2400" dirty="0">
                <a:solidFill>
                  <a:srgbClr val="000000"/>
                </a:solidFill>
                <a:effectLst/>
                <a:latin typeface="Times New Roman" panose="02020603050405020304" pitchFamily="18" charset="0"/>
                <a:ea typeface="Times New Roman" panose="02020603050405020304" pitchFamily="18" charset="0"/>
                <a:cs typeface="Noto Sans Symbols"/>
              </a:rPr>
              <a:t>Determine the Cumulative CFAT at the end of every year.</a:t>
            </a:r>
            <a:endParaRPr lang="en-IN" sz="24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2400" dirty="0">
                <a:solidFill>
                  <a:srgbClr val="000000"/>
                </a:solidFill>
                <a:effectLst/>
                <a:latin typeface="Times New Roman" panose="02020603050405020304" pitchFamily="18" charset="0"/>
                <a:ea typeface="Times New Roman" panose="02020603050405020304" pitchFamily="18" charset="0"/>
                <a:cs typeface="Noto Sans Symbols"/>
              </a:rPr>
              <a:t>Determine the year in which cumulative CFAT exceeds initial investment.</a:t>
            </a:r>
            <a:endParaRPr lang="en-IN" sz="24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2400" dirty="0">
                <a:solidFill>
                  <a:srgbClr val="000000"/>
                </a:solidFill>
                <a:effectLst/>
                <a:latin typeface="Times New Roman" panose="02020603050405020304" pitchFamily="18" charset="0"/>
                <a:ea typeface="Times New Roman" panose="02020603050405020304" pitchFamily="18" charset="0"/>
                <a:cs typeface="Noto Sans Symbols"/>
              </a:rPr>
              <a:t>Compute payback period as under </a:t>
            </a:r>
            <a:endParaRPr lang="en-IN" sz="2400" dirty="0">
              <a:effectLst/>
              <a:latin typeface="Noto Sans Symbols"/>
              <a:ea typeface="Noto Sans Symbols"/>
              <a:cs typeface="Noto Sans Symbols"/>
            </a:endParaRPr>
          </a:p>
          <a:p>
            <a:pPr indent="0" algn="just">
              <a:lnSpc>
                <a:spcPct val="107000"/>
              </a:lnSpc>
              <a:spcAft>
                <a:spcPts val="800"/>
              </a:spcAft>
              <a:buNone/>
            </a:pPr>
            <a:r>
              <a:rPr lang="en-US" sz="2400" dirty="0">
                <a:solidFill>
                  <a:srgbClr val="000000"/>
                </a:solidFill>
                <a:effectLst/>
                <a:latin typeface="Times New Roman" panose="02020603050405020304" pitchFamily="18" charset="0"/>
                <a:ea typeface="Times New Roman" panose="02020603050405020304" pitchFamily="18" charset="0"/>
              </a:rPr>
              <a:t>                = Initial Investment/CFAT per annum.</a:t>
            </a:r>
            <a:endParaRPr lang="en-IN" sz="2400" dirty="0">
              <a:effectLst/>
              <a:latin typeface="Calibri" panose="020F0502020204030204" pitchFamily="34" charset="0"/>
              <a:ea typeface="Calibri" panose="020F0502020204030204" pitchFamily="34" charset="0"/>
            </a:endParaRPr>
          </a:p>
          <a:p>
            <a:pPr marL="342900" lvl="0" indent="-342900" algn="just">
              <a:lnSpc>
                <a:spcPct val="107000"/>
              </a:lnSpc>
              <a:spcAft>
                <a:spcPts val="800"/>
              </a:spcAft>
              <a:buFont typeface="Arial" panose="020B0604020202020204" pitchFamily="34" charset="0"/>
              <a:buChar char="●"/>
            </a:pPr>
            <a:r>
              <a:rPr lang="en-US" sz="2400" dirty="0">
                <a:solidFill>
                  <a:srgbClr val="000000"/>
                </a:solidFill>
                <a:effectLst/>
                <a:latin typeface="Times New Roman" panose="02020603050405020304" pitchFamily="18" charset="0"/>
                <a:ea typeface="Times New Roman" panose="02020603050405020304" pitchFamily="18" charset="0"/>
                <a:cs typeface="Noto Sans Symbols"/>
              </a:rPr>
              <a:t>Accept, if payback period is less than maximum or benchmark period, else reject the project.</a:t>
            </a:r>
            <a:endParaRPr lang="en-IN" sz="2400" dirty="0">
              <a:effectLst/>
              <a:latin typeface="Noto Sans Symbols"/>
              <a:ea typeface="Noto Sans Symbols"/>
              <a:cs typeface="Noto Sans Symbols"/>
            </a:endParaRPr>
          </a:p>
          <a:p>
            <a:pPr marL="0" indent="0">
              <a:buNone/>
            </a:pPr>
            <a:endParaRPr lang="en-IN" sz="2400" dirty="0"/>
          </a:p>
        </p:txBody>
      </p:sp>
    </p:spTree>
    <p:extLst>
      <p:ext uri="{BB962C8B-B14F-4D97-AF65-F5344CB8AC3E}">
        <p14:creationId xmlns:p14="http://schemas.microsoft.com/office/powerpoint/2010/main" val="145870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E1499-5396-D6ED-67A6-DBADE660D70F}"/>
              </a:ext>
            </a:extLst>
          </p:cNvPr>
          <p:cNvSpPr>
            <a:spLocks noGrp="1"/>
          </p:cNvSpPr>
          <p:nvPr>
            <p:ph type="title"/>
          </p:nvPr>
        </p:nvSpPr>
        <p:spPr/>
        <p:txBody>
          <a:bodyPr>
            <a:normAutofit/>
          </a:bodyPr>
          <a:lstStyle/>
          <a:p>
            <a:pPr algn="ctr"/>
            <a:r>
              <a:rPr lang="en-US" sz="4800" dirty="0">
                <a:latin typeface="Stencil" panose="040409050D0802020404" pitchFamily="82" charset="0"/>
              </a:rPr>
              <a:t>advantages</a:t>
            </a:r>
            <a:endParaRPr lang="en-IN" sz="4800" dirty="0">
              <a:latin typeface="Stencil" panose="040409050D0802020404" pitchFamily="82" charset="0"/>
            </a:endParaRPr>
          </a:p>
        </p:txBody>
      </p:sp>
      <p:sp>
        <p:nvSpPr>
          <p:cNvPr id="3" name="Content Placeholder 2">
            <a:extLst>
              <a:ext uri="{FF2B5EF4-FFF2-40B4-BE49-F238E27FC236}">
                <a16:creationId xmlns:a16="http://schemas.microsoft.com/office/drawing/2014/main" id="{E9B9AAE0-5E92-A817-8E46-3EFCF851EB20}"/>
              </a:ext>
            </a:extLst>
          </p:cNvPr>
          <p:cNvSpPr>
            <a:spLocks noGrp="1"/>
          </p:cNvSpPr>
          <p:nvPr>
            <p:ph idx="1"/>
          </p:nvPr>
        </p:nvSpPr>
        <p:spPr/>
        <p:txBody>
          <a:bodyPr>
            <a:normAutofit/>
          </a:bodyPr>
          <a:lstStyle/>
          <a:p>
            <a:pPr algn="just">
              <a:buFont typeface="Wingdings" panose="05000000000000000000" pitchFamily="2" charset="2"/>
              <a:buChar char="Ø"/>
            </a:pPr>
            <a:r>
              <a:rPr lang="en-US" sz="2400" dirty="0"/>
              <a:t>Simple and easy. </a:t>
            </a:r>
          </a:p>
          <a:p>
            <a:pPr algn="just">
              <a:buFont typeface="Wingdings" panose="05000000000000000000" pitchFamily="2" charset="2"/>
              <a:buChar char="Ø"/>
            </a:pPr>
            <a:r>
              <a:rPr lang="en-US" sz="2400" dirty="0"/>
              <a:t>It gives indication of Liquidity. </a:t>
            </a:r>
          </a:p>
          <a:p>
            <a:pPr algn="just">
              <a:buFont typeface="Wingdings" panose="05000000000000000000" pitchFamily="2" charset="2"/>
              <a:buChar char="Ø"/>
            </a:pPr>
            <a:r>
              <a:rPr lang="en-US" sz="2400" dirty="0"/>
              <a:t>It deals with risk also, the project with a shorter payback period will be less risky as compared to project with longer payback period as the cash inflow which arise further in future will be less certain and hence more risky.</a:t>
            </a:r>
            <a:endParaRPr lang="en-IN" sz="2400" dirty="0"/>
          </a:p>
        </p:txBody>
      </p:sp>
    </p:spTree>
    <p:extLst>
      <p:ext uri="{BB962C8B-B14F-4D97-AF65-F5344CB8AC3E}">
        <p14:creationId xmlns:p14="http://schemas.microsoft.com/office/powerpoint/2010/main" val="4164331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EAA98-06ED-0FAC-AE77-3D1D15BC6976}"/>
              </a:ext>
            </a:extLst>
          </p:cNvPr>
          <p:cNvSpPr>
            <a:spLocks noGrp="1"/>
          </p:cNvSpPr>
          <p:nvPr>
            <p:ph type="title"/>
          </p:nvPr>
        </p:nvSpPr>
        <p:spPr/>
        <p:txBody>
          <a:bodyPr>
            <a:normAutofit/>
          </a:bodyPr>
          <a:lstStyle/>
          <a:p>
            <a:pPr algn="ctr"/>
            <a:r>
              <a:rPr lang="en-IN" sz="4400" b="1" dirty="0">
                <a:latin typeface="Algerian" panose="04020705040A02060702" pitchFamily="82" charset="0"/>
              </a:rPr>
              <a:t>Disadvantages</a:t>
            </a:r>
          </a:p>
        </p:txBody>
      </p:sp>
      <p:sp>
        <p:nvSpPr>
          <p:cNvPr id="3" name="Content Placeholder 2">
            <a:extLst>
              <a:ext uri="{FF2B5EF4-FFF2-40B4-BE49-F238E27FC236}">
                <a16:creationId xmlns:a16="http://schemas.microsoft.com/office/drawing/2014/main" id="{2F7B1369-BB3E-D6E7-72F7-5E545B4BBFC7}"/>
              </a:ext>
            </a:extLst>
          </p:cNvPr>
          <p:cNvSpPr>
            <a:spLocks noGrp="1"/>
          </p:cNvSpPr>
          <p:nvPr>
            <p:ph idx="1"/>
          </p:nvPr>
        </p:nvSpPr>
        <p:spPr/>
        <p:txBody>
          <a:bodyPr/>
          <a:lstStyle/>
          <a:p>
            <a:pPr>
              <a:buFont typeface="Wingdings" panose="05000000000000000000" pitchFamily="2" charset="2"/>
              <a:buChar char="Ø"/>
            </a:pPr>
            <a:r>
              <a:rPr lang="en-IN" dirty="0"/>
              <a:t>It ignores what happens after the initial investment is recovered. </a:t>
            </a:r>
          </a:p>
          <a:p>
            <a:pPr>
              <a:buFont typeface="Wingdings" panose="05000000000000000000" pitchFamily="2" charset="2"/>
              <a:buChar char="Ø"/>
            </a:pPr>
            <a:r>
              <a:rPr lang="hi-IN" dirty="0"/>
              <a:t> </a:t>
            </a:r>
            <a:r>
              <a:rPr lang="en-IN" dirty="0"/>
              <a:t>It ignores the time value of money. </a:t>
            </a:r>
          </a:p>
          <a:p>
            <a:pPr>
              <a:buFont typeface="Wingdings" panose="05000000000000000000" pitchFamily="2" charset="2"/>
              <a:buChar char="Ø"/>
            </a:pPr>
            <a:r>
              <a:rPr lang="en-IN" dirty="0"/>
              <a:t>It ignores the Salvage value. </a:t>
            </a:r>
          </a:p>
          <a:p>
            <a:pPr>
              <a:buFont typeface="Wingdings" panose="05000000000000000000" pitchFamily="2" charset="2"/>
              <a:buChar char="Ø"/>
            </a:pPr>
            <a:r>
              <a:rPr lang="en-US" dirty="0"/>
              <a:t>This is only the method of capital recovery and not to know the profit . Only capital recovery is not enough because from economic point of view profit is the main indicator.</a:t>
            </a:r>
            <a:endParaRPr lang="en-IN" dirty="0"/>
          </a:p>
        </p:txBody>
      </p:sp>
    </p:spTree>
    <p:extLst>
      <p:ext uri="{BB962C8B-B14F-4D97-AF65-F5344CB8AC3E}">
        <p14:creationId xmlns:p14="http://schemas.microsoft.com/office/powerpoint/2010/main" val="849300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EBBC8-1461-2018-24C7-10CE06934C6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4184A5C-99A1-0686-82F4-3C8C5586C5F7}"/>
              </a:ext>
            </a:extLst>
          </p:cNvPr>
          <p:cNvSpPr>
            <a:spLocks noGrp="1"/>
          </p:cNvSpPr>
          <p:nvPr>
            <p:ph idx="1"/>
          </p:nvPr>
        </p:nvSpPr>
        <p:spPr/>
        <p:txBody>
          <a:bodyPr>
            <a:normAutofit/>
          </a:bodyPr>
          <a:lstStyle/>
          <a:p>
            <a:pPr marL="0" indent="0" algn="ctr">
              <a:buNone/>
            </a:pPr>
            <a:r>
              <a:rPr lang="en-US" sz="6000" dirty="0">
                <a:latin typeface="Algerian" panose="04020705040A02060702" pitchFamily="82" charset="0"/>
              </a:rPr>
              <a:t>THANK YOU</a:t>
            </a:r>
            <a:endParaRPr lang="en-IN" sz="6000" dirty="0">
              <a:latin typeface="Algerian" panose="04020705040A02060702" pitchFamily="82" charset="0"/>
            </a:endParaRPr>
          </a:p>
        </p:txBody>
      </p:sp>
    </p:spTree>
    <p:extLst>
      <p:ext uri="{BB962C8B-B14F-4D97-AF65-F5344CB8AC3E}">
        <p14:creationId xmlns:p14="http://schemas.microsoft.com/office/powerpoint/2010/main" val="414142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AEE30-4390-A5FC-F673-8875321520AD}"/>
              </a:ext>
            </a:extLst>
          </p:cNvPr>
          <p:cNvSpPr>
            <a:spLocks noGrp="1"/>
          </p:cNvSpPr>
          <p:nvPr>
            <p:ph type="title"/>
          </p:nvPr>
        </p:nvSpPr>
        <p:spPr/>
        <p:txBody>
          <a:bodyPr>
            <a:normAutofit/>
          </a:bodyPr>
          <a:lstStyle/>
          <a:p>
            <a:pPr algn="ctr"/>
            <a:r>
              <a:rPr lang="en-US" sz="5400" b="1" dirty="0">
                <a:effectLst/>
                <a:latin typeface="Stencil" panose="040409050D0802020404" pitchFamily="82" charset="0"/>
                <a:ea typeface="Times New Roman" panose="02020603050405020304" pitchFamily="18" charset="0"/>
              </a:rPr>
              <a:t>DEFINITION </a:t>
            </a:r>
            <a:endParaRPr lang="en-IN" sz="5400" dirty="0"/>
          </a:p>
        </p:txBody>
      </p:sp>
      <p:sp>
        <p:nvSpPr>
          <p:cNvPr id="3" name="Content Placeholder 2">
            <a:extLst>
              <a:ext uri="{FF2B5EF4-FFF2-40B4-BE49-F238E27FC236}">
                <a16:creationId xmlns:a16="http://schemas.microsoft.com/office/drawing/2014/main" id="{FEB169A4-EAC8-FA40-4D2F-4F0D4EDB8A63}"/>
              </a:ext>
            </a:extLst>
          </p:cNvPr>
          <p:cNvSpPr>
            <a:spLocks noGrp="1"/>
          </p:cNvSpPr>
          <p:nvPr>
            <p:ph idx="1"/>
          </p:nvPr>
        </p:nvSpPr>
        <p:spPr/>
        <p:txBody>
          <a:bodyPr>
            <a:noAutofit/>
          </a:bodyPr>
          <a:lstStyle/>
          <a:p>
            <a:pPr algn="just">
              <a:lnSpc>
                <a:spcPct val="107000"/>
              </a:lnSpc>
              <a:spcAft>
                <a:spcPts val="800"/>
              </a:spcAft>
            </a:pPr>
            <a:r>
              <a:rPr lang="en-US" sz="2800" b="1" dirty="0">
                <a:effectLst/>
                <a:latin typeface="Times New Roman" panose="02020603050405020304" pitchFamily="18" charset="0"/>
                <a:ea typeface="Times New Roman" panose="02020603050405020304" pitchFamily="18" charset="0"/>
              </a:rPr>
              <a:t>According to EE Nemmers,</a:t>
            </a:r>
            <a:r>
              <a:rPr lang="en-US" sz="2800" dirty="0">
                <a:effectLst/>
                <a:latin typeface="Times New Roman" panose="02020603050405020304" pitchFamily="18" charset="0"/>
                <a:ea typeface="Times New Roman" panose="02020603050405020304" pitchFamily="18" charset="0"/>
              </a:rPr>
              <a:t> “Capital budgeting or capital management may be defined as the process of determining which investment or allocation of long-term funds are to be made by an enterprise.”</a:t>
            </a:r>
            <a:endParaRPr lang="en-IN" sz="2800"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2800" b="1" dirty="0">
                <a:effectLst/>
                <a:latin typeface="Times New Roman" panose="02020603050405020304" pitchFamily="18" charset="0"/>
                <a:ea typeface="Times New Roman" panose="02020603050405020304" pitchFamily="18" charset="0"/>
              </a:rPr>
              <a:t>According to Charles T </a:t>
            </a:r>
            <a:r>
              <a:rPr lang="en-US" sz="2800" b="1" dirty="0" err="1">
                <a:effectLst/>
                <a:latin typeface="Times New Roman" panose="02020603050405020304" pitchFamily="18" charset="0"/>
                <a:ea typeface="Times New Roman" panose="02020603050405020304" pitchFamily="18" charset="0"/>
              </a:rPr>
              <a:t>Horngreen</a:t>
            </a:r>
            <a:r>
              <a:rPr lang="en-US" sz="2800" b="1" dirty="0">
                <a:effectLst/>
                <a:latin typeface="Times New Roman" panose="02020603050405020304" pitchFamily="18" charset="0"/>
                <a:ea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rPr>
              <a:t> “Capital budgeting is long-term planning for making and financing proposed capital outlays.”</a:t>
            </a:r>
            <a:endParaRPr lang="en-IN" sz="2800" dirty="0">
              <a:effectLst/>
              <a:latin typeface="Calibri" panose="020F0502020204030204" pitchFamily="34" charset="0"/>
              <a:ea typeface="Calibri" panose="020F0502020204030204" pitchFamily="34" charset="0"/>
            </a:endParaRPr>
          </a:p>
          <a:p>
            <a:pPr algn="just"/>
            <a:endParaRPr lang="en-IN" sz="2800" dirty="0"/>
          </a:p>
        </p:txBody>
      </p:sp>
    </p:spTree>
    <p:extLst>
      <p:ext uri="{BB962C8B-B14F-4D97-AF65-F5344CB8AC3E}">
        <p14:creationId xmlns:p14="http://schemas.microsoft.com/office/powerpoint/2010/main" val="3505773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5C583-64F1-03FA-1895-B374BC0F9596}"/>
              </a:ext>
            </a:extLst>
          </p:cNvPr>
          <p:cNvSpPr>
            <a:spLocks noGrp="1"/>
          </p:cNvSpPr>
          <p:nvPr>
            <p:ph type="title"/>
          </p:nvPr>
        </p:nvSpPr>
        <p:spPr>
          <a:xfrm>
            <a:off x="1294362" y="74645"/>
            <a:ext cx="9603275" cy="2584579"/>
          </a:xfrm>
        </p:spPr>
        <p:txBody>
          <a:bodyPr>
            <a:noAutofit/>
          </a:bodyPr>
          <a:lstStyle/>
          <a:p>
            <a:pPr algn="ctr"/>
            <a:br>
              <a:rPr lang="en-US" sz="4400" b="1" dirty="0">
                <a:effectLst/>
                <a:latin typeface="Stencil" panose="040409050D0802020404" pitchFamily="82" charset="0"/>
                <a:ea typeface="Times New Roman" panose="02020603050405020304" pitchFamily="18" charset="0"/>
              </a:rPr>
            </a:br>
            <a:r>
              <a:rPr lang="en-US" sz="4400" b="1" dirty="0">
                <a:effectLst/>
                <a:latin typeface="Stencil" panose="040409050D0802020404" pitchFamily="82" charset="0"/>
                <a:ea typeface="Times New Roman" panose="02020603050405020304" pitchFamily="18" charset="0"/>
              </a:rPr>
              <a:t>Importance of Capital Budgeting Decision</a:t>
            </a:r>
            <a:br>
              <a:rPr lang="en-IN" sz="4400" dirty="0">
                <a:effectLst/>
                <a:latin typeface="Stencil" panose="040409050D0802020404" pitchFamily="82" charset="0"/>
                <a:ea typeface="Calibri" panose="020F0502020204030204" pitchFamily="34" charset="0"/>
              </a:rPr>
            </a:br>
            <a:endParaRPr lang="en-IN" sz="4400" dirty="0">
              <a:latin typeface="Stencil" panose="040409050D0802020404" pitchFamily="82" charset="0"/>
            </a:endParaRPr>
          </a:p>
        </p:txBody>
      </p:sp>
      <p:sp>
        <p:nvSpPr>
          <p:cNvPr id="3" name="Content Placeholder 2">
            <a:extLst>
              <a:ext uri="{FF2B5EF4-FFF2-40B4-BE49-F238E27FC236}">
                <a16:creationId xmlns:a16="http://schemas.microsoft.com/office/drawing/2014/main" id="{FCA2CC44-68FF-272F-2C48-9ABAE58F2A6E}"/>
              </a:ext>
            </a:extLst>
          </p:cNvPr>
          <p:cNvSpPr>
            <a:spLocks noGrp="1"/>
          </p:cNvSpPr>
          <p:nvPr>
            <p:ph idx="1"/>
          </p:nvPr>
        </p:nvSpPr>
        <p:spPr>
          <a:xfrm>
            <a:off x="1451578" y="2360645"/>
            <a:ext cx="9603275" cy="3824158"/>
          </a:xfrm>
        </p:spPr>
        <p:txBody>
          <a:bodyPr>
            <a:normAutofit lnSpcReduction="10000"/>
          </a:bodyPr>
          <a:lstStyle/>
          <a:p>
            <a:pPr marL="0" indent="0">
              <a:buNone/>
            </a:pPr>
            <a:endParaRPr lang="en-US" sz="1800" b="1"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Capital budgeting decisions should be taken after careful </a:t>
            </a:r>
            <a:r>
              <a:rPr lang="en-US" sz="1800" dirty="0" err="1">
                <a:effectLst/>
                <a:latin typeface="Times New Roman" panose="02020603050405020304" pitchFamily="18" charset="0"/>
                <a:ea typeface="Times New Roman" panose="02020603050405020304" pitchFamily="18" charset="0"/>
              </a:rPr>
              <a:t>analyse</a:t>
            </a:r>
            <a:r>
              <a:rPr lang="en-US" sz="1800" dirty="0">
                <a:effectLst/>
                <a:latin typeface="Times New Roman" panose="02020603050405020304" pitchFamily="18" charset="0"/>
                <a:ea typeface="Times New Roman" panose="02020603050405020304" pitchFamily="18" charset="0"/>
              </a:rPr>
              <a:t> and review. The importance of capital budgeting can be understood from the following points-</a:t>
            </a:r>
          </a:p>
          <a:p>
            <a:pPr marL="342900" lvl="0" indent="-342900" algn="just">
              <a:lnSpc>
                <a:spcPct val="107000"/>
              </a:lnSpc>
              <a:spcAft>
                <a:spcPts val="800"/>
              </a:spcAft>
              <a:buFont typeface="Arial" panose="020B0604020202020204" pitchFamily="34" charset="0"/>
              <a:buChar char="●"/>
            </a:pPr>
            <a:r>
              <a:rPr lang="en-US" sz="1800" b="1" dirty="0">
                <a:solidFill>
                  <a:srgbClr val="000000"/>
                </a:solidFill>
                <a:effectLst/>
                <a:latin typeface="Times New Roman" panose="02020603050405020304" pitchFamily="18" charset="0"/>
                <a:ea typeface="Times New Roman" panose="02020603050405020304" pitchFamily="18" charset="0"/>
                <a:cs typeface="Noto Sans Symbols"/>
              </a:rPr>
              <a:t>Cost-</a:t>
            </a: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 Initial investment is substantial. Hence, commitment of resources should be made properly.</a:t>
            </a:r>
            <a:endParaRPr lang="en-IN" sz="18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1800" b="1" dirty="0">
                <a:solidFill>
                  <a:srgbClr val="000000"/>
                </a:solidFill>
                <a:effectLst/>
                <a:latin typeface="Times New Roman" panose="02020603050405020304" pitchFamily="18" charset="0"/>
                <a:ea typeface="Times New Roman" panose="02020603050405020304" pitchFamily="18" charset="0"/>
                <a:cs typeface="Noto Sans Symbols"/>
              </a:rPr>
              <a:t>Time</a:t>
            </a: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 The effect of decision is known only in the near future and not immediately.</a:t>
            </a:r>
            <a:endParaRPr lang="en-IN" sz="1800" dirty="0">
              <a:effectLst/>
              <a:latin typeface="Noto Sans Symbols"/>
              <a:ea typeface="Noto Sans Symbols"/>
              <a:cs typeface="Noto Sans Symbols"/>
            </a:endParaRPr>
          </a:p>
          <a:p>
            <a:pPr marL="342900" indent="-342900" algn="just">
              <a:lnSpc>
                <a:spcPct val="107000"/>
              </a:lnSpc>
              <a:spcAft>
                <a:spcPts val="800"/>
              </a:spcAft>
              <a:buFont typeface="Arial" panose="020B0604020202020204" pitchFamily="34" charset="0"/>
              <a:buChar char="●"/>
            </a:pPr>
            <a:r>
              <a:rPr lang="en-US" sz="1800" b="1" dirty="0">
                <a:solidFill>
                  <a:srgbClr val="000000"/>
                </a:solidFill>
                <a:effectLst/>
                <a:latin typeface="Times New Roman" panose="02020603050405020304" pitchFamily="18" charset="0"/>
                <a:ea typeface="Times New Roman" panose="02020603050405020304" pitchFamily="18" charset="0"/>
                <a:cs typeface="Noto Sans Symbols"/>
              </a:rPr>
              <a:t>Irreversibility</a:t>
            </a: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 Decisions are irreversible and commitment should be made, on proper evaluation.</a:t>
            </a:r>
            <a:endParaRPr lang="en-US" sz="1800" b="1" dirty="0">
              <a:solidFill>
                <a:srgbClr val="000000"/>
              </a:solidFill>
              <a:latin typeface="Times New Roman" panose="02020603050405020304" pitchFamily="18" charset="0"/>
              <a:ea typeface="Times New Roman" panose="02020603050405020304" pitchFamily="18" charset="0"/>
              <a:cs typeface="Noto Sans Symbols"/>
            </a:endParaRPr>
          </a:p>
          <a:p>
            <a:pPr marL="342900" indent="-342900" algn="just">
              <a:lnSpc>
                <a:spcPct val="107000"/>
              </a:lnSpc>
              <a:spcAft>
                <a:spcPts val="800"/>
              </a:spcAft>
              <a:buFont typeface="Arial" panose="020B0604020202020204" pitchFamily="34" charset="0"/>
              <a:buChar char="●"/>
            </a:pPr>
            <a:r>
              <a:rPr lang="en-US" sz="1800" b="1" dirty="0">
                <a:solidFill>
                  <a:srgbClr val="000000"/>
                </a:solidFill>
                <a:effectLst/>
                <a:latin typeface="Times New Roman" panose="02020603050405020304" pitchFamily="18" charset="0"/>
                <a:ea typeface="Times New Roman" panose="02020603050405020304" pitchFamily="18" charset="0"/>
                <a:cs typeface="Noto Sans Symbols"/>
              </a:rPr>
              <a:t>Complexity</a:t>
            </a:r>
            <a:r>
              <a:rPr lang="en-US" sz="1800" dirty="0">
                <a:solidFill>
                  <a:srgbClr val="000000"/>
                </a:solidFill>
                <a:effectLst/>
                <a:latin typeface="Times New Roman" panose="02020603050405020304" pitchFamily="18" charset="0"/>
                <a:ea typeface="Times New Roman" panose="02020603050405020304" pitchFamily="18" charset="0"/>
                <a:cs typeface="Noto Sans Symbols"/>
              </a:rPr>
              <a:t>-Decisions are based on forecasting of future events and inflows. Quantification of future events involves application of statistical and probabilistic techniques careful judgement and application of mind is necessary.</a:t>
            </a:r>
            <a:endParaRPr lang="en-IN" sz="18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endParaRPr lang="en-IN" sz="1800" dirty="0">
              <a:effectLst/>
              <a:latin typeface="Noto Sans Symbols"/>
              <a:ea typeface="Noto Sans Symbols"/>
              <a:cs typeface="Noto Sans Symbols"/>
            </a:endParaRPr>
          </a:p>
          <a:p>
            <a:pPr marL="0" indent="0">
              <a:buNone/>
            </a:pPr>
            <a:endParaRPr lang="en-IN" dirty="0"/>
          </a:p>
        </p:txBody>
      </p:sp>
    </p:spTree>
    <p:extLst>
      <p:ext uri="{BB962C8B-B14F-4D97-AF65-F5344CB8AC3E}">
        <p14:creationId xmlns:p14="http://schemas.microsoft.com/office/powerpoint/2010/main" val="3892449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C148B-B805-41E2-A31D-C25F853C3112}"/>
              </a:ext>
            </a:extLst>
          </p:cNvPr>
          <p:cNvSpPr>
            <a:spLocks noGrp="1"/>
          </p:cNvSpPr>
          <p:nvPr>
            <p:ph type="title"/>
          </p:nvPr>
        </p:nvSpPr>
        <p:spPr>
          <a:xfrm>
            <a:off x="1063691" y="699795"/>
            <a:ext cx="9991164" cy="1151147"/>
          </a:xfrm>
        </p:spPr>
        <p:txBody>
          <a:bodyPr>
            <a:noAutofit/>
          </a:bodyPr>
          <a:lstStyle/>
          <a:p>
            <a:pPr algn="ctr"/>
            <a:r>
              <a:rPr lang="en-US" sz="4400" b="1" dirty="0">
                <a:effectLst/>
                <a:latin typeface="Stencil" panose="040409050D0802020404" pitchFamily="82" charset="0"/>
                <a:ea typeface="Times New Roman" panose="02020603050405020304" pitchFamily="18" charset="0"/>
              </a:rPr>
              <a:t>Types of Capital Budgeting Decision </a:t>
            </a:r>
            <a:br>
              <a:rPr lang="en-IN" sz="4400" dirty="0">
                <a:effectLst/>
                <a:latin typeface="Calibri" panose="020F0502020204030204" pitchFamily="34" charset="0"/>
                <a:ea typeface="Calibri" panose="020F0502020204030204" pitchFamily="34" charset="0"/>
              </a:rPr>
            </a:br>
            <a:endParaRPr lang="en-IN" sz="4400" dirty="0"/>
          </a:p>
        </p:txBody>
      </p:sp>
      <p:sp>
        <p:nvSpPr>
          <p:cNvPr id="3" name="Content Placeholder 2">
            <a:extLst>
              <a:ext uri="{FF2B5EF4-FFF2-40B4-BE49-F238E27FC236}">
                <a16:creationId xmlns:a16="http://schemas.microsoft.com/office/drawing/2014/main" id="{F3006035-791A-2A3C-A7A4-3598B456CFE5}"/>
              </a:ext>
            </a:extLst>
          </p:cNvPr>
          <p:cNvSpPr>
            <a:spLocks noGrp="1"/>
          </p:cNvSpPr>
          <p:nvPr>
            <p:ph idx="1"/>
          </p:nvPr>
        </p:nvSpPr>
        <p:spPr>
          <a:xfrm>
            <a:off x="1143669" y="2024743"/>
            <a:ext cx="10109049" cy="2854466"/>
          </a:xfrm>
        </p:spPr>
        <p:txBody>
          <a:bodyPr>
            <a:normAutofit/>
          </a:bodyPr>
          <a:lstStyle/>
          <a:p>
            <a:pPr marL="0" indent="0" algn="just">
              <a:buNone/>
            </a:pPr>
            <a:r>
              <a:rPr lang="en-US" sz="2400" dirty="0">
                <a:effectLst/>
                <a:latin typeface="Times New Roman" panose="02020603050405020304" pitchFamily="18" charset="0"/>
                <a:ea typeface="Times New Roman" panose="02020603050405020304" pitchFamily="18" charset="0"/>
              </a:rPr>
              <a:t>Capital budgeting decisions are classified in two ways. </a:t>
            </a:r>
          </a:p>
          <a:p>
            <a:pPr algn="just">
              <a:buFont typeface="Wingdings" panose="05000000000000000000" pitchFamily="2" charset="2"/>
              <a:buChar char="q"/>
            </a:pPr>
            <a:r>
              <a:rPr lang="en-US" sz="2400" dirty="0">
                <a:effectLst/>
                <a:latin typeface="Times New Roman" panose="02020603050405020304" pitchFamily="18" charset="0"/>
                <a:ea typeface="Times New Roman" panose="02020603050405020304" pitchFamily="18" charset="0"/>
              </a:rPr>
              <a:t>On the basis of ‘firm's existence’</a:t>
            </a:r>
          </a:p>
          <a:p>
            <a:pPr algn="just">
              <a:buFont typeface="Wingdings" panose="05000000000000000000" pitchFamily="2" charset="2"/>
              <a:buChar char="q"/>
            </a:pPr>
            <a:r>
              <a:rPr lang="en-US" sz="2400" dirty="0">
                <a:effectLst/>
                <a:latin typeface="Times New Roman" panose="02020603050405020304" pitchFamily="18" charset="0"/>
                <a:ea typeface="Times New Roman" panose="02020603050405020304" pitchFamily="18" charset="0"/>
              </a:rPr>
              <a:t>On the basis of ‘decision situation’</a:t>
            </a:r>
            <a:endParaRPr lang="en-IN" sz="2400" dirty="0"/>
          </a:p>
        </p:txBody>
      </p:sp>
    </p:spTree>
    <p:extLst>
      <p:ext uri="{BB962C8B-B14F-4D97-AF65-F5344CB8AC3E}">
        <p14:creationId xmlns:p14="http://schemas.microsoft.com/office/powerpoint/2010/main" val="1823000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7A9B8-7B05-1040-57C6-269B0AD72847}"/>
              </a:ext>
            </a:extLst>
          </p:cNvPr>
          <p:cNvSpPr>
            <a:spLocks noGrp="1"/>
          </p:cNvSpPr>
          <p:nvPr>
            <p:ph type="title"/>
          </p:nvPr>
        </p:nvSpPr>
        <p:spPr/>
        <p:txBody>
          <a:bodyPr/>
          <a:lstStyle/>
          <a:p>
            <a:r>
              <a:rPr lang="en-US" sz="3200" b="1" u="sng" dirty="0">
                <a:effectLst/>
                <a:latin typeface="Times New Roman" panose="02020603050405020304" pitchFamily="18" charset="0"/>
                <a:ea typeface="Times New Roman" panose="02020603050405020304" pitchFamily="18" charset="0"/>
              </a:rPr>
              <a:t>Based on Firm's Existence</a:t>
            </a:r>
            <a:br>
              <a:rPr lang="en-IN" sz="3200" dirty="0">
                <a:effectLst/>
                <a:latin typeface="Calibri" panose="020F0502020204030204" pitchFamily="34" charset="0"/>
                <a:ea typeface="Calibri" panose="020F0502020204030204" pitchFamily="34" charset="0"/>
              </a:rPr>
            </a:br>
            <a:endParaRPr lang="en-IN" dirty="0"/>
          </a:p>
        </p:txBody>
      </p:sp>
      <p:sp>
        <p:nvSpPr>
          <p:cNvPr id="3" name="Content Placeholder 2">
            <a:extLst>
              <a:ext uri="{FF2B5EF4-FFF2-40B4-BE49-F238E27FC236}">
                <a16:creationId xmlns:a16="http://schemas.microsoft.com/office/drawing/2014/main" id="{91325CEA-ADEC-9DFE-EBDF-222B53E2F775}"/>
              </a:ext>
            </a:extLst>
          </p:cNvPr>
          <p:cNvSpPr>
            <a:spLocks noGrp="1"/>
          </p:cNvSpPr>
          <p:nvPr>
            <p:ph idx="1"/>
          </p:nvPr>
        </p:nvSpPr>
        <p:spPr>
          <a:xfrm>
            <a:off x="1451579" y="1978090"/>
            <a:ext cx="9603275" cy="3730851"/>
          </a:xfrm>
        </p:spPr>
        <p:txBody>
          <a:bodyPr>
            <a:normAutofit fontScale="70000" lnSpcReduction="20000"/>
          </a:bodyPr>
          <a:lstStyle/>
          <a:p>
            <a:pPr marL="0" lvl="0" indent="0" algn="just">
              <a:lnSpc>
                <a:spcPct val="107000"/>
              </a:lnSpc>
              <a:spcAft>
                <a:spcPts val="800"/>
              </a:spcAft>
              <a:buNone/>
            </a:pPr>
            <a:r>
              <a:rPr lang="en-US" sz="3000" b="1" dirty="0">
                <a:solidFill>
                  <a:srgbClr val="000000"/>
                </a:solidFill>
                <a:effectLst/>
                <a:latin typeface="Times New Roman" panose="02020603050405020304" pitchFamily="18" charset="0"/>
                <a:ea typeface="Times New Roman" panose="02020603050405020304" pitchFamily="18" charset="0"/>
              </a:rPr>
              <a:t>A. Cost Reduction Decision</a:t>
            </a:r>
            <a:r>
              <a:rPr lang="en-US" sz="1800" dirty="0">
                <a:effectLst/>
                <a:latin typeface="Times New Roman" panose="02020603050405020304" pitchFamily="18" charset="0"/>
                <a:ea typeface="Times New Roman" panose="02020603050405020304" pitchFamily="18" charset="0"/>
              </a:rPr>
              <a:t> </a:t>
            </a:r>
          </a:p>
          <a:p>
            <a:pPr marL="0" lvl="0" indent="0" algn="just">
              <a:lnSpc>
                <a:spcPct val="107000"/>
              </a:lnSpc>
              <a:spcAft>
                <a:spcPts val="800"/>
              </a:spcAft>
              <a:buNone/>
            </a:pPr>
            <a:r>
              <a:rPr lang="en-US" sz="2900" dirty="0">
                <a:effectLst/>
                <a:latin typeface="Times New Roman" panose="02020603050405020304" pitchFamily="18" charset="0"/>
                <a:ea typeface="Times New Roman" panose="02020603050405020304" pitchFamily="18" charset="0"/>
              </a:rPr>
              <a:t>These decisions focus on reduction of operating cost</a:t>
            </a:r>
            <a:r>
              <a:rPr lang="en-US" sz="2900" b="1" dirty="0">
                <a:effectLst/>
                <a:latin typeface="Times New Roman" panose="02020603050405020304" pitchFamily="18" charset="0"/>
                <a:ea typeface="Times New Roman" panose="02020603050405020304" pitchFamily="18" charset="0"/>
              </a:rPr>
              <a:t> </a:t>
            </a:r>
            <a:r>
              <a:rPr lang="en-US" sz="2900" dirty="0">
                <a:latin typeface="Times New Roman" panose="02020603050405020304" pitchFamily="18" charset="0"/>
                <a:ea typeface="Times New Roman" panose="02020603050405020304" pitchFamily="18" charset="0"/>
              </a:rPr>
              <a:t>and </a:t>
            </a:r>
            <a:r>
              <a:rPr lang="en-US" sz="2900" dirty="0">
                <a:effectLst/>
                <a:latin typeface="Times New Roman" panose="02020603050405020304" pitchFamily="18" charset="0"/>
                <a:ea typeface="Times New Roman" panose="02020603050405020304" pitchFamily="18" charset="0"/>
              </a:rPr>
              <a:t>improving efficiency. They can be sub-classified into two parts-</a:t>
            </a:r>
            <a:endParaRPr lang="en-IN" sz="2900" dirty="0">
              <a:effectLst/>
              <a:latin typeface="Calibri" panose="020F0502020204030204" pitchFamily="34" charset="0"/>
              <a:ea typeface="Calibri" panose="020F0502020204030204" pitchFamily="34" charset="0"/>
            </a:endParaRPr>
          </a:p>
          <a:p>
            <a:pPr marL="342900" lvl="0" indent="-342900" algn="just">
              <a:lnSpc>
                <a:spcPct val="107000"/>
              </a:lnSpc>
              <a:spcAft>
                <a:spcPts val="800"/>
              </a:spcAft>
              <a:buFont typeface="Arial" panose="020B0604020202020204" pitchFamily="34" charset="0"/>
              <a:buChar char="●"/>
            </a:pPr>
            <a:r>
              <a:rPr lang="en-US" sz="2900" b="1" dirty="0">
                <a:solidFill>
                  <a:srgbClr val="000000"/>
                </a:solidFill>
                <a:effectLst/>
                <a:latin typeface="Times New Roman" panose="02020603050405020304" pitchFamily="18" charset="0"/>
                <a:ea typeface="Times New Roman" panose="02020603050405020304" pitchFamily="18" charset="0"/>
                <a:cs typeface="Noto Sans Symbols"/>
              </a:rPr>
              <a:t>Replacement Decisions</a:t>
            </a:r>
            <a:r>
              <a:rPr lang="en-US" sz="2900" dirty="0">
                <a:solidFill>
                  <a:srgbClr val="000000"/>
                </a:solidFill>
                <a:effectLst/>
                <a:latin typeface="Times New Roman" panose="02020603050405020304" pitchFamily="18" charset="0"/>
                <a:ea typeface="Times New Roman" panose="02020603050405020304" pitchFamily="18" charset="0"/>
                <a:cs typeface="Noto Sans Symbols"/>
              </a:rPr>
              <a:t>-The main objective to replacement is to improve operating efficiency and reduce costs which lead to increased profit, but the firm's revenue may remain</a:t>
            </a:r>
            <a:r>
              <a:rPr lang="en-US" sz="2900" b="1" dirty="0">
                <a:solidFill>
                  <a:srgbClr val="000000"/>
                </a:solidFill>
                <a:effectLst/>
                <a:latin typeface="Times New Roman" panose="02020603050405020304" pitchFamily="18" charset="0"/>
                <a:ea typeface="Times New Roman" panose="02020603050405020304" pitchFamily="18" charset="0"/>
                <a:cs typeface="Noto Sans Symbols"/>
              </a:rPr>
              <a:t> </a:t>
            </a:r>
            <a:r>
              <a:rPr lang="en-US" sz="2900" dirty="0">
                <a:solidFill>
                  <a:srgbClr val="000000"/>
                </a:solidFill>
                <a:effectLst/>
                <a:latin typeface="Times New Roman" panose="02020603050405020304" pitchFamily="18" charset="0"/>
                <a:ea typeface="Times New Roman" panose="02020603050405020304" pitchFamily="18" charset="0"/>
                <a:cs typeface="Noto Sans Symbols"/>
              </a:rPr>
              <a:t>unchanged.</a:t>
            </a:r>
            <a:endParaRPr lang="en-IN" sz="2900"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2900" b="1" dirty="0">
                <a:solidFill>
                  <a:srgbClr val="000000"/>
                </a:solidFill>
                <a:effectLst/>
                <a:latin typeface="Times New Roman" panose="02020603050405020304" pitchFamily="18" charset="0"/>
                <a:ea typeface="Times New Roman" panose="02020603050405020304" pitchFamily="18" charset="0"/>
                <a:cs typeface="Noto Sans Symbols"/>
              </a:rPr>
              <a:t>Modernization Decisions</a:t>
            </a:r>
            <a:r>
              <a:rPr lang="en-US" sz="2900" dirty="0">
                <a:solidFill>
                  <a:srgbClr val="000000"/>
                </a:solidFill>
                <a:effectLst/>
                <a:latin typeface="Times New Roman" panose="02020603050405020304" pitchFamily="18" charset="0"/>
                <a:ea typeface="Times New Roman" panose="02020603050405020304" pitchFamily="18" charset="0"/>
                <a:cs typeface="Noto Sans Symbols"/>
              </a:rPr>
              <a:t>- As the time passes, assets become outdated and obsolete with technological changes. The firm must decide to replace these assets with new assets, so that firm may launch better product and operate more economically.</a:t>
            </a:r>
            <a:endParaRPr lang="en-IN" sz="2900" dirty="0">
              <a:effectLst/>
              <a:latin typeface="Noto Sans Symbols"/>
              <a:ea typeface="Noto Sans Symbols"/>
              <a:cs typeface="Noto Sans Symbols"/>
            </a:endParaRPr>
          </a:p>
          <a:p>
            <a:pPr marL="457200" algn="just">
              <a:lnSpc>
                <a:spcPct val="107000"/>
              </a:lnSpc>
              <a:spcAft>
                <a:spcPts val="800"/>
              </a:spcAft>
            </a:pPr>
            <a:r>
              <a:rPr lang="en-US" sz="1800" b="1" dirty="0">
                <a:solidFill>
                  <a:srgbClr val="000000"/>
                </a:solidFill>
                <a:effectLst/>
                <a:latin typeface="Times New Roman" panose="02020603050405020304" pitchFamily="18" charset="0"/>
                <a:ea typeface="Times New Roman" panose="02020603050405020304" pitchFamily="18" charset="0"/>
              </a:rPr>
              <a:t> </a:t>
            </a:r>
            <a:endParaRPr lang="en-IN" sz="1800" dirty="0">
              <a:effectLst/>
              <a:latin typeface="Calibri" panose="020F0502020204030204" pitchFamily="34" charset="0"/>
              <a:ea typeface="Calibri" panose="020F0502020204030204" pitchFamily="34" charset="0"/>
            </a:endParaRPr>
          </a:p>
          <a:p>
            <a:endParaRPr lang="en-IN" dirty="0"/>
          </a:p>
        </p:txBody>
      </p:sp>
    </p:spTree>
    <p:extLst>
      <p:ext uri="{BB962C8B-B14F-4D97-AF65-F5344CB8AC3E}">
        <p14:creationId xmlns:p14="http://schemas.microsoft.com/office/powerpoint/2010/main" val="215673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70ACB-F2D3-4742-E706-9278C0987E53}"/>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10E388D5-9922-9A6E-843A-B4F57043D0E1}"/>
              </a:ext>
            </a:extLst>
          </p:cNvPr>
          <p:cNvSpPr>
            <a:spLocks noGrp="1"/>
          </p:cNvSpPr>
          <p:nvPr>
            <p:ph idx="1"/>
          </p:nvPr>
        </p:nvSpPr>
        <p:spPr/>
        <p:txBody>
          <a:bodyPr>
            <a:noAutofit/>
          </a:bodyPr>
          <a:lstStyle/>
          <a:p>
            <a:pPr indent="0" algn="just">
              <a:lnSpc>
                <a:spcPct val="107000"/>
              </a:lnSpc>
              <a:spcAft>
                <a:spcPts val="800"/>
              </a:spcAft>
              <a:buNone/>
            </a:pPr>
            <a:r>
              <a:rPr lang="en-US" b="1" dirty="0">
                <a:solidFill>
                  <a:srgbClr val="000000"/>
                </a:solidFill>
                <a:latin typeface="Times New Roman" panose="02020603050405020304" pitchFamily="18" charset="0"/>
                <a:ea typeface="Times New Roman" panose="02020603050405020304" pitchFamily="18" charset="0"/>
              </a:rPr>
              <a:t>B. </a:t>
            </a:r>
            <a:r>
              <a:rPr lang="en-US" b="1" dirty="0">
                <a:solidFill>
                  <a:srgbClr val="000000"/>
                </a:solidFill>
                <a:effectLst/>
                <a:latin typeface="Times New Roman" panose="02020603050405020304" pitchFamily="18" charset="0"/>
                <a:ea typeface="Times New Roman" panose="02020603050405020304" pitchFamily="18" charset="0"/>
              </a:rPr>
              <a:t>Revenue Expansion Decision</a:t>
            </a:r>
            <a:endParaRPr lang="en-IN" dirty="0">
              <a:solidFill>
                <a:srgbClr val="000000"/>
              </a:solidFill>
              <a:effectLst/>
              <a:latin typeface="Calibri" panose="020F0502020204030204" pitchFamily="34" charset="0"/>
              <a:ea typeface="Calibri" panose="020F0502020204030204" pitchFamily="34" charset="0"/>
            </a:endParaRPr>
          </a:p>
          <a:p>
            <a:pPr marL="0" indent="0" algn="just">
              <a:lnSpc>
                <a:spcPct val="107000"/>
              </a:lnSpc>
              <a:spcAft>
                <a:spcPts val="800"/>
              </a:spcAft>
              <a:buNone/>
            </a:pPr>
            <a:r>
              <a:rPr lang="en-US" dirty="0">
                <a:effectLst/>
                <a:latin typeface="Times New Roman" panose="02020603050405020304" pitchFamily="18" charset="0"/>
                <a:ea typeface="Times New Roman" panose="02020603050405020304" pitchFamily="18" charset="0"/>
              </a:rPr>
              <a:t>These decisions focus on improving sales product lines, improved versions of products etc. These are sub-classified into two parts-</a:t>
            </a:r>
            <a:endParaRPr lang="en-IN" dirty="0">
              <a:effectLst/>
              <a:latin typeface="Calibri" panose="020F0502020204030204" pitchFamily="34" charset="0"/>
              <a:ea typeface="Calibri" panose="020F0502020204030204" pitchFamily="34" charset="0"/>
            </a:endParaRPr>
          </a:p>
          <a:p>
            <a:pPr marL="342900" lvl="0" indent="-342900" algn="just">
              <a:lnSpc>
                <a:spcPct val="107000"/>
              </a:lnSpc>
              <a:spcAft>
                <a:spcPts val="800"/>
              </a:spcAft>
              <a:buFont typeface="Arial" panose="020B0604020202020204" pitchFamily="34" charset="0"/>
              <a:buChar char="●"/>
            </a:pPr>
            <a:r>
              <a:rPr lang="en-US" b="1" dirty="0">
                <a:solidFill>
                  <a:srgbClr val="000000"/>
                </a:solidFill>
                <a:effectLst/>
                <a:latin typeface="Times New Roman" panose="02020603050405020304" pitchFamily="18" charset="0"/>
                <a:ea typeface="Times New Roman" panose="02020603050405020304" pitchFamily="18" charset="0"/>
                <a:cs typeface="Noto Sans Symbols"/>
              </a:rPr>
              <a:t>Expansion Decisions</a:t>
            </a:r>
            <a:r>
              <a:rPr lang="en-US" dirty="0">
                <a:solidFill>
                  <a:srgbClr val="000000"/>
                </a:solidFill>
                <a:effectLst/>
                <a:latin typeface="Times New Roman" panose="02020603050405020304" pitchFamily="18" charset="0"/>
                <a:ea typeface="Times New Roman" panose="02020603050405020304" pitchFamily="18" charset="0"/>
                <a:cs typeface="Noto Sans Symbols"/>
              </a:rPr>
              <a:t>-To add capacity to existing product lines to meet increased demand. To improve production facilities and to increase market share of existing products.</a:t>
            </a:r>
            <a:endParaRPr lang="en-IN" dirty="0">
              <a:effectLst/>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b="1" dirty="0">
                <a:solidFill>
                  <a:srgbClr val="000000"/>
                </a:solidFill>
                <a:effectLst/>
                <a:latin typeface="Times New Roman" panose="02020603050405020304" pitchFamily="18" charset="0"/>
                <a:ea typeface="Times New Roman" panose="02020603050405020304" pitchFamily="18" charset="0"/>
                <a:cs typeface="Noto Sans Symbols"/>
              </a:rPr>
              <a:t>Diversification Decisions</a:t>
            </a:r>
            <a:r>
              <a:rPr lang="en-US" dirty="0">
                <a:solidFill>
                  <a:srgbClr val="000000"/>
                </a:solidFill>
                <a:effectLst/>
                <a:latin typeface="Times New Roman" panose="02020603050405020304" pitchFamily="18" charset="0"/>
                <a:ea typeface="Times New Roman" panose="02020603050405020304" pitchFamily="18" charset="0"/>
                <a:cs typeface="Noto Sans Symbols"/>
              </a:rPr>
              <a:t>-To diversify and enter into new product lines, venture into new markets to reduce business risk by dealing in different products and operating in different markets.</a:t>
            </a:r>
            <a:endParaRPr lang="en-IN" dirty="0">
              <a:effectLst/>
              <a:latin typeface="Noto Sans Symbols"/>
              <a:ea typeface="Noto Sans Symbols"/>
              <a:cs typeface="Noto Sans Symbols"/>
            </a:endParaRPr>
          </a:p>
          <a:p>
            <a:endParaRPr lang="en-IN" dirty="0"/>
          </a:p>
        </p:txBody>
      </p:sp>
    </p:spTree>
    <p:extLst>
      <p:ext uri="{BB962C8B-B14F-4D97-AF65-F5344CB8AC3E}">
        <p14:creationId xmlns:p14="http://schemas.microsoft.com/office/powerpoint/2010/main" val="3647915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6CF9B-2891-A94A-223C-DF8410C69C80}"/>
              </a:ext>
            </a:extLst>
          </p:cNvPr>
          <p:cNvSpPr>
            <a:spLocks noGrp="1"/>
          </p:cNvSpPr>
          <p:nvPr>
            <p:ph type="title"/>
          </p:nvPr>
        </p:nvSpPr>
        <p:spPr/>
        <p:txBody>
          <a:bodyPr/>
          <a:lstStyle/>
          <a:p>
            <a:r>
              <a:rPr lang="en-US" sz="3200" b="1" u="sng" dirty="0">
                <a:effectLst/>
                <a:latin typeface="Times New Roman" panose="02020603050405020304" pitchFamily="18" charset="0"/>
                <a:ea typeface="Times New Roman" panose="02020603050405020304" pitchFamily="18" charset="0"/>
              </a:rPr>
              <a:t>Based on Nature of Decision</a:t>
            </a:r>
            <a:br>
              <a:rPr lang="en-IN" sz="3200" dirty="0">
                <a:effectLst/>
                <a:latin typeface="Calibri" panose="020F0502020204030204" pitchFamily="34" charset="0"/>
                <a:ea typeface="Calibri" panose="020F0502020204030204" pitchFamily="34" charset="0"/>
              </a:rPr>
            </a:br>
            <a:endParaRPr lang="en-IN" dirty="0"/>
          </a:p>
        </p:txBody>
      </p:sp>
      <p:sp>
        <p:nvSpPr>
          <p:cNvPr id="3" name="Content Placeholder 2">
            <a:extLst>
              <a:ext uri="{FF2B5EF4-FFF2-40B4-BE49-F238E27FC236}">
                <a16:creationId xmlns:a16="http://schemas.microsoft.com/office/drawing/2014/main" id="{94D90CE6-7BD9-205A-BEAB-283CAB24051A}"/>
              </a:ext>
            </a:extLst>
          </p:cNvPr>
          <p:cNvSpPr>
            <a:spLocks noGrp="1"/>
          </p:cNvSpPr>
          <p:nvPr>
            <p:ph idx="1"/>
          </p:nvPr>
        </p:nvSpPr>
        <p:spPr/>
        <p:txBody>
          <a:bodyPr>
            <a:noAutofit/>
          </a:bodyPr>
          <a:lstStyle/>
          <a:p>
            <a:pPr marL="0" lvl="0" indent="0" algn="just">
              <a:lnSpc>
                <a:spcPct val="107000"/>
              </a:lnSpc>
              <a:spcAft>
                <a:spcPts val="800"/>
              </a:spcAft>
              <a:buNone/>
            </a:pPr>
            <a:r>
              <a:rPr lang="en-US" b="1" dirty="0">
                <a:solidFill>
                  <a:srgbClr val="000000"/>
                </a:solidFill>
                <a:effectLst/>
                <a:latin typeface="Times New Roman" panose="02020603050405020304" pitchFamily="18" charset="0"/>
                <a:ea typeface="Times New Roman" panose="02020603050405020304" pitchFamily="18" charset="0"/>
              </a:rPr>
              <a:t>A. Mutually Exclusive Decisions</a:t>
            </a:r>
            <a:endParaRPr lang="en-IN" dirty="0">
              <a:effectLst/>
              <a:latin typeface="Calibri" panose="020F0502020204030204" pitchFamily="34" charset="0"/>
              <a:ea typeface="Calibri" panose="020F0502020204030204" pitchFamily="34" charset="0"/>
            </a:endParaRPr>
          </a:p>
          <a:p>
            <a:pPr marL="0" indent="0" algn="just">
              <a:lnSpc>
                <a:spcPct val="107000"/>
              </a:lnSpc>
              <a:spcAft>
                <a:spcPts val="800"/>
              </a:spcAft>
              <a:buNone/>
            </a:pPr>
            <a:r>
              <a:rPr lang="en-US" dirty="0">
                <a:effectLst/>
                <a:latin typeface="Times New Roman" panose="02020603050405020304" pitchFamily="18" charset="0"/>
                <a:ea typeface="Times New Roman" panose="02020603050405020304" pitchFamily="18" charset="0"/>
              </a:rPr>
              <a:t>Decisions are said to be mutually exclusive, if two or more alternative proposals are such that the acceptance of one proposal will exclude acceptance of the other alternative proposals.</a:t>
            </a:r>
            <a:endParaRPr lang="en-IN" dirty="0">
              <a:latin typeface="Calibri" panose="020F0502020204030204" pitchFamily="34" charset="0"/>
              <a:ea typeface="Calibri" panose="020F0502020204030204" pitchFamily="34" charset="0"/>
            </a:endParaRPr>
          </a:p>
          <a:p>
            <a:pPr marL="0" indent="0" algn="just">
              <a:lnSpc>
                <a:spcPct val="107000"/>
              </a:lnSpc>
              <a:spcAft>
                <a:spcPts val="800"/>
              </a:spcAft>
              <a:buNone/>
            </a:pPr>
            <a:r>
              <a:rPr lang="en-IN" b="1" dirty="0">
                <a:solidFill>
                  <a:srgbClr val="000000"/>
                </a:solidFill>
                <a:effectLst/>
                <a:latin typeface="Calibri" panose="020F0502020204030204" pitchFamily="34" charset="0"/>
                <a:ea typeface="Calibri" panose="020F0502020204030204" pitchFamily="34" charset="0"/>
              </a:rPr>
              <a:t>B. </a:t>
            </a:r>
            <a:r>
              <a:rPr lang="en-US" b="1" dirty="0">
                <a:solidFill>
                  <a:srgbClr val="000000"/>
                </a:solidFill>
                <a:effectLst/>
                <a:latin typeface="Times New Roman" panose="02020603050405020304" pitchFamily="18" charset="0"/>
                <a:ea typeface="Times New Roman" panose="02020603050405020304" pitchFamily="18" charset="0"/>
              </a:rPr>
              <a:t>Accept-Reject Decisions</a:t>
            </a:r>
            <a:endParaRPr lang="en-IN" dirty="0">
              <a:effectLst/>
              <a:latin typeface="Calibri" panose="020F0502020204030204" pitchFamily="34" charset="0"/>
              <a:ea typeface="Calibri" panose="020F0502020204030204" pitchFamily="34" charset="0"/>
            </a:endParaRPr>
          </a:p>
          <a:p>
            <a:pPr marL="0" indent="0" algn="just">
              <a:lnSpc>
                <a:spcPct val="107000"/>
              </a:lnSpc>
              <a:spcAft>
                <a:spcPts val="800"/>
              </a:spcAft>
              <a:buNone/>
            </a:pPr>
            <a:r>
              <a:rPr lang="en-US" dirty="0">
                <a:effectLst/>
                <a:latin typeface="Times New Roman" panose="02020603050405020304" pitchFamily="18" charset="0"/>
                <a:ea typeface="Times New Roman" panose="02020603050405020304" pitchFamily="18" charset="0"/>
              </a:rPr>
              <a:t>These are opposite to mutually exclusive decisions. The accept-reject decision occur when proposals are independent and do not compete with each other. The firm may accept or reject a proposal on the basis of a minimum return on required investments.</a:t>
            </a:r>
            <a:endParaRPr lang="en-IN" dirty="0">
              <a:effectLst/>
              <a:latin typeface="Calibri" panose="020F0502020204030204" pitchFamily="34" charset="0"/>
              <a:ea typeface="Calibri" panose="020F0502020204030204" pitchFamily="34" charset="0"/>
            </a:endParaRPr>
          </a:p>
          <a:p>
            <a:endParaRPr lang="en-IN" dirty="0"/>
          </a:p>
        </p:txBody>
      </p:sp>
    </p:spTree>
    <p:extLst>
      <p:ext uri="{BB962C8B-B14F-4D97-AF65-F5344CB8AC3E}">
        <p14:creationId xmlns:p14="http://schemas.microsoft.com/office/powerpoint/2010/main" val="805937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62065-6628-2A68-B4CF-B187D4180C5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C87F55B-73E8-48F4-7B94-5B3D17187134}"/>
              </a:ext>
            </a:extLst>
          </p:cNvPr>
          <p:cNvSpPr>
            <a:spLocks noGrp="1"/>
          </p:cNvSpPr>
          <p:nvPr>
            <p:ph idx="1"/>
          </p:nvPr>
        </p:nvSpPr>
        <p:spPr/>
        <p:txBody>
          <a:bodyPr>
            <a:normAutofit/>
          </a:bodyPr>
          <a:lstStyle/>
          <a:p>
            <a:pPr marL="0" lvl="0" indent="0" algn="just">
              <a:lnSpc>
                <a:spcPct val="107000"/>
              </a:lnSpc>
              <a:spcAft>
                <a:spcPts val="800"/>
              </a:spcAft>
              <a:buNone/>
            </a:pPr>
            <a:r>
              <a:rPr lang="en-US" sz="2400" b="1" dirty="0">
                <a:solidFill>
                  <a:srgbClr val="000000"/>
                </a:solidFill>
                <a:effectLst/>
                <a:latin typeface="Times New Roman" panose="02020603050405020304" pitchFamily="18" charset="0"/>
                <a:ea typeface="Times New Roman" panose="02020603050405020304" pitchFamily="18" charset="0"/>
              </a:rPr>
              <a:t>C. Contingent Decisions</a:t>
            </a:r>
            <a:endParaRPr lang="en-IN" sz="2400" dirty="0">
              <a:effectLst/>
              <a:latin typeface="Calibri" panose="020F0502020204030204" pitchFamily="34" charset="0"/>
              <a:ea typeface="Calibri" panose="020F0502020204030204" pitchFamily="34" charset="0"/>
            </a:endParaRPr>
          </a:p>
          <a:p>
            <a:pPr marL="0" indent="0" algn="just">
              <a:lnSpc>
                <a:spcPct val="107000"/>
              </a:lnSpc>
              <a:spcAft>
                <a:spcPts val="800"/>
              </a:spcAft>
              <a:buNone/>
            </a:pPr>
            <a:r>
              <a:rPr lang="en-US" sz="2400" dirty="0">
                <a:effectLst/>
                <a:latin typeface="Times New Roman" panose="02020603050405020304" pitchFamily="18" charset="0"/>
                <a:ea typeface="Times New Roman" panose="02020603050405020304" pitchFamily="18" charset="0"/>
              </a:rPr>
              <a:t>These are dependent proposals. The investment in one proposal require investment in one or more other proposals.</a:t>
            </a:r>
            <a:endParaRPr lang="en-IN" sz="2400" dirty="0">
              <a:effectLst/>
              <a:latin typeface="Calibri" panose="020F0502020204030204" pitchFamily="34" charset="0"/>
              <a:ea typeface="Calibri" panose="020F0502020204030204" pitchFamily="34" charset="0"/>
            </a:endParaRPr>
          </a:p>
          <a:p>
            <a:pPr marL="0" indent="0">
              <a:buNone/>
            </a:pPr>
            <a:endParaRPr lang="en-IN" sz="2400" dirty="0"/>
          </a:p>
        </p:txBody>
      </p:sp>
    </p:spTree>
    <p:extLst>
      <p:ext uri="{BB962C8B-B14F-4D97-AF65-F5344CB8AC3E}">
        <p14:creationId xmlns:p14="http://schemas.microsoft.com/office/powerpoint/2010/main" val="2787843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A4D03-6AA8-48AD-1F83-BCF8B90FAE7C}"/>
              </a:ext>
            </a:extLst>
          </p:cNvPr>
          <p:cNvSpPr>
            <a:spLocks noGrp="1"/>
          </p:cNvSpPr>
          <p:nvPr>
            <p:ph type="title"/>
          </p:nvPr>
        </p:nvSpPr>
        <p:spPr/>
        <p:txBody>
          <a:bodyPr/>
          <a:lstStyle/>
          <a:p>
            <a:endParaRPr lang="en-IN"/>
          </a:p>
        </p:txBody>
      </p:sp>
      <p:pic>
        <p:nvPicPr>
          <p:cNvPr id="1026" name="Picture 2" descr="Capital Budgeting Techniques">
            <a:extLst>
              <a:ext uri="{FF2B5EF4-FFF2-40B4-BE49-F238E27FC236}">
                <a16:creationId xmlns:a16="http://schemas.microsoft.com/office/drawing/2014/main" id="{F9AA573F-6EE0-6D4A-A8DD-B98FDE6841C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95650" y="259962"/>
            <a:ext cx="6864876" cy="5571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892675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250</TotalTime>
  <Words>893</Words>
  <Application>Microsoft Office PowerPoint</Application>
  <PresentationFormat>Widescreen</PresentationFormat>
  <Paragraphs>55</Paragraphs>
  <Slides>14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Algerian</vt:lpstr>
      <vt:lpstr>Arial</vt:lpstr>
      <vt:lpstr>Arial Black</vt:lpstr>
      <vt:lpstr>Bahnschrift</vt:lpstr>
      <vt:lpstr>Calibri</vt:lpstr>
      <vt:lpstr>Gill Sans MT</vt:lpstr>
      <vt:lpstr>Noto Sans Symbols</vt:lpstr>
      <vt:lpstr>Stencil</vt:lpstr>
      <vt:lpstr>Times New Roman</vt:lpstr>
      <vt:lpstr>Wingdings</vt:lpstr>
      <vt:lpstr>Gallery</vt:lpstr>
      <vt:lpstr>    CAPITAL BUDGETING </vt:lpstr>
      <vt:lpstr>DEFINITION </vt:lpstr>
      <vt:lpstr> Importance of Capital Budgeting Decision </vt:lpstr>
      <vt:lpstr>Types of Capital Budgeting Decision  </vt:lpstr>
      <vt:lpstr>Based on Firm's Existence </vt:lpstr>
      <vt:lpstr>PowerPoint Presentation</vt:lpstr>
      <vt:lpstr>Based on Nature of Decision </vt:lpstr>
      <vt:lpstr>PowerPoint Presentation</vt:lpstr>
      <vt:lpstr>PowerPoint Presentation</vt:lpstr>
      <vt:lpstr>PowerPoint Presentation</vt:lpstr>
      <vt:lpstr>PowerPoint Presentation</vt:lpstr>
      <vt:lpstr>advantages</vt:lpstr>
      <vt:lpstr>Disadvantages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CAPITAL BUDGETING </dc:title>
  <dc:creator>Shailee Upadhayay</dc:creator>
  <cp:lastModifiedBy>Shailee Upadhayay</cp:lastModifiedBy>
  <cp:revision>1</cp:revision>
  <dcterms:created xsi:type="dcterms:W3CDTF">2023-02-01T16:33:10Z</dcterms:created>
  <dcterms:modified xsi:type="dcterms:W3CDTF">2023-02-08T15:07:50Z</dcterms:modified>
</cp:coreProperties>
</file>